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7"/>
  </p:notes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 id="403" r:id="rId28"/>
    <p:sldId id="404" r:id="rId29"/>
    <p:sldId id="405" r:id="rId30"/>
    <p:sldId id="406" r:id="rId31"/>
    <p:sldId id="407" r:id="rId32"/>
    <p:sldId id="408" r:id="rId33"/>
    <p:sldId id="409" r:id="rId34"/>
    <p:sldId id="410" r:id="rId35"/>
    <p:sldId id="411" r:id="rId36"/>
    <p:sldId id="414" r:id="rId37"/>
    <p:sldId id="412" r:id="rId38"/>
    <p:sldId id="413" r:id="rId39"/>
    <p:sldId id="415" r:id="rId40"/>
    <p:sldId id="416" r:id="rId41"/>
    <p:sldId id="417" r:id="rId42"/>
    <p:sldId id="418" r:id="rId43"/>
    <p:sldId id="419" r:id="rId44"/>
    <p:sldId id="420" r:id="rId45"/>
    <p:sldId id="421" r:id="rId46"/>
    <p:sldId id="422" r:id="rId47"/>
    <p:sldId id="423" r:id="rId48"/>
    <p:sldId id="424" r:id="rId49"/>
    <p:sldId id="425" r:id="rId50"/>
    <p:sldId id="426" r:id="rId51"/>
    <p:sldId id="427" r:id="rId52"/>
    <p:sldId id="428" r:id="rId53"/>
    <p:sldId id="429" r:id="rId54"/>
    <p:sldId id="430" r:id="rId55"/>
    <p:sldId id="43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79" d="100"/>
          <a:sy n="79" d="100"/>
        </p:scale>
        <p:origin x="2155"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King" userId="38cf96e4-7471-49a4-b734-f1c6dc670c72" providerId="ADAL" clId="{C1754B01-41E8-469F-BCF5-089EAF75714B}"/>
    <pc:docChg chg="custSel addSld delSld modSld sldOrd">
      <pc:chgData name="Mark King" userId="38cf96e4-7471-49a4-b734-f1c6dc670c72" providerId="ADAL" clId="{C1754B01-41E8-469F-BCF5-089EAF75714B}" dt="2022-01-24T23:31:37.201" v="3000" actId="12"/>
      <pc:docMkLst>
        <pc:docMk/>
      </pc:docMkLst>
      <pc:sldChg chg="del">
        <pc:chgData name="Mark King" userId="38cf96e4-7471-49a4-b734-f1c6dc670c72" providerId="ADAL" clId="{C1754B01-41E8-469F-BCF5-089EAF75714B}" dt="2022-01-17T15:39:32.014" v="0" actId="2696"/>
        <pc:sldMkLst>
          <pc:docMk/>
          <pc:sldMk cId="2494672706" sldId="294"/>
        </pc:sldMkLst>
      </pc:sldChg>
      <pc:sldChg chg="modSp mod">
        <pc:chgData name="Mark King" userId="38cf96e4-7471-49a4-b734-f1c6dc670c72" providerId="ADAL" clId="{C1754B01-41E8-469F-BCF5-089EAF75714B}" dt="2022-01-17T16:41:35.081" v="2990" actId="688"/>
        <pc:sldMkLst>
          <pc:docMk/>
          <pc:sldMk cId="2415298760" sldId="377"/>
        </pc:sldMkLst>
        <pc:spChg chg="mod">
          <ac:chgData name="Mark King" userId="38cf96e4-7471-49a4-b734-f1c6dc670c72" providerId="ADAL" clId="{C1754B01-41E8-469F-BCF5-089EAF75714B}" dt="2022-01-17T16:41:35.081" v="2990" actId="688"/>
          <ac:spMkLst>
            <pc:docMk/>
            <pc:sldMk cId="2415298760" sldId="377"/>
            <ac:spMk id="7" creationId="{18419B51-A445-4F6F-AE35-97276178B523}"/>
          </ac:spMkLst>
        </pc:spChg>
      </pc:sldChg>
      <pc:sldChg chg="modSp mod">
        <pc:chgData name="Mark King" userId="38cf96e4-7471-49a4-b734-f1c6dc670c72" providerId="ADAL" clId="{C1754B01-41E8-469F-BCF5-089EAF75714B}" dt="2022-01-17T15:39:35.907" v="1" actId="1076"/>
        <pc:sldMkLst>
          <pc:docMk/>
          <pc:sldMk cId="3066020934" sldId="379"/>
        </pc:sldMkLst>
        <pc:spChg chg="mod">
          <ac:chgData name="Mark King" userId="38cf96e4-7471-49a4-b734-f1c6dc670c72" providerId="ADAL" clId="{C1754B01-41E8-469F-BCF5-089EAF75714B}" dt="2022-01-17T15:39:35.907" v="1" actId="1076"/>
          <ac:spMkLst>
            <pc:docMk/>
            <pc:sldMk cId="3066020934" sldId="379"/>
            <ac:spMk id="7" creationId="{0DA48886-3859-4E34-9F6F-D49C025EAB3C}"/>
          </ac:spMkLst>
        </pc:spChg>
      </pc:sldChg>
      <pc:sldChg chg="modSp add mod ord">
        <pc:chgData name="Mark King" userId="38cf96e4-7471-49a4-b734-f1c6dc670c72" providerId="ADAL" clId="{C1754B01-41E8-469F-BCF5-089EAF75714B}" dt="2022-01-17T15:40:35.134" v="38" actId="12"/>
        <pc:sldMkLst>
          <pc:docMk/>
          <pc:sldMk cId="1419914808" sldId="380"/>
        </pc:sldMkLst>
        <pc:spChg chg="mod">
          <ac:chgData name="Mark King" userId="38cf96e4-7471-49a4-b734-f1c6dc670c72" providerId="ADAL" clId="{C1754B01-41E8-469F-BCF5-089EAF75714B}" dt="2022-01-17T15:40:03.557" v="31" actId="14100"/>
          <ac:spMkLst>
            <pc:docMk/>
            <pc:sldMk cId="1419914808" sldId="380"/>
            <ac:spMk id="10" creationId="{8EB59616-703D-445F-85FF-2846A5D5D4F0}"/>
          </ac:spMkLst>
        </pc:spChg>
        <pc:spChg chg="mod">
          <ac:chgData name="Mark King" userId="38cf96e4-7471-49a4-b734-f1c6dc670c72" providerId="ADAL" clId="{C1754B01-41E8-469F-BCF5-089EAF75714B}" dt="2022-01-17T15:40:35.134" v="38" actId="12"/>
          <ac:spMkLst>
            <pc:docMk/>
            <pc:sldMk cId="1419914808" sldId="380"/>
            <ac:spMk id="11" creationId="{F177C4DA-4A7E-44DE-8B4E-0B28DD1FF42F}"/>
          </ac:spMkLst>
        </pc:spChg>
      </pc:sldChg>
      <pc:sldChg chg="modSp add mod">
        <pc:chgData name="Mark King" userId="38cf96e4-7471-49a4-b734-f1c6dc670c72" providerId="ADAL" clId="{C1754B01-41E8-469F-BCF5-089EAF75714B}" dt="2022-01-17T15:41:27.941" v="54" actId="1076"/>
        <pc:sldMkLst>
          <pc:docMk/>
          <pc:sldMk cId="1340807090" sldId="381"/>
        </pc:sldMkLst>
        <pc:spChg chg="mod">
          <ac:chgData name="Mark King" userId="38cf96e4-7471-49a4-b734-f1c6dc670c72" providerId="ADAL" clId="{C1754B01-41E8-469F-BCF5-089EAF75714B}" dt="2022-01-17T15:41:27.941" v="54" actId="1076"/>
          <ac:spMkLst>
            <pc:docMk/>
            <pc:sldMk cId="1340807090" sldId="381"/>
            <ac:spMk id="10" creationId="{8EB59616-703D-445F-85FF-2846A5D5D4F0}"/>
          </ac:spMkLst>
        </pc:spChg>
        <pc:spChg chg="mod">
          <ac:chgData name="Mark King" userId="38cf96e4-7471-49a4-b734-f1c6dc670c72" providerId="ADAL" clId="{C1754B01-41E8-469F-BCF5-089EAF75714B}" dt="2022-01-17T15:41:25.540" v="53" actId="1076"/>
          <ac:spMkLst>
            <pc:docMk/>
            <pc:sldMk cId="1340807090" sldId="381"/>
            <ac:spMk id="11" creationId="{F177C4DA-4A7E-44DE-8B4E-0B28DD1FF42F}"/>
          </ac:spMkLst>
        </pc:spChg>
      </pc:sldChg>
      <pc:sldChg chg="modSp add mod">
        <pc:chgData name="Mark King" userId="38cf96e4-7471-49a4-b734-f1c6dc670c72" providerId="ADAL" clId="{C1754B01-41E8-469F-BCF5-089EAF75714B}" dt="2022-01-17T15:43:53.583" v="85" actId="12"/>
        <pc:sldMkLst>
          <pc:docMk/>
          <pc:sldMk cId="3935238926" sldId="382"/>
        </pc:sldMkLst>
        <pc:spChg chg="mod">
          <ac:chgData name="Mark King" userId="38cf96e4-7471-49a4-b734-f1c6dc670c72" providerId="ADAL" clId="{C1754B01-41E8-469F-BCF5-089EAF75714B}" dt="2022-01-17T15:41:55.722" v="78" actId="20577"/>
          <ac:spMkLst>
            <pc:docMk/>
            <pc:sldMk cId="3935238926" sldId="382"/>
            <ac:spMk id="10" creationId="{8EB59616-703D-445F-85FF-2846A5D5D4F0}"/>
          </ac:spMkLst>
        </pc:spChg>
        <pc:spChg chg="mod">
          <ac:chgData name="Mark King" userId="38cf96e4-7471-49a4-b734-f1c6dc670c72" providerId="ADAL" clId="{C1754B01-41E8-469F-BCF5-089EAF75714B}" dt="2022-01-17T15:43:53.583" v="85" actId="12"/>
          <ac:spMkLst>
            <pc:docMk/>
            <pc:sldMk cId="3935238926" sldId="382"/>
            <ac:spMk id="11" creationId="{F177C4DA-4A7E-44DE-8B4E-0B28DD1FF42F}"/>
          </ac:spMkLst>
        </pc:spChg>
      </pc:sldChg>
      <pc:sldChg chg="modSp add mod">
        <pc:chgData name="Mark King" userId="38cf96e4-7471-49a4-b734-f1c6dc670c72" providerId="ADAL" clId="{C1754B01-41E8-469F-BCF5-089EAF75714B}" dt="2022-01-24T23:29:41.054" v="2998" actId="6549"/>
        <pc:sldMkLst>
          <pc:docMk/>
          <pc:sldMk cId="1159469023" sldId="383"/>
        </pc:sldMkLst>
        <pc:spChg chg="mod">
          <ac:chgData name="Mark King" userId="38cf96e4-7471-49a4-b734-f1c6dc670c72" providerId="ADAL" clId="{C1754B01-41E8-469F-BCF5-089EAF75714B}" dt="2022-01-17T15:44:16.579" v="109" actId="20577"/>
          <ac:spMkLst>
            <pc:docMk/>
            <pc:sldMk cId="1159469023" sldId="383"/>
            <ac:spMk id="10" creationId="{8EB59616-703D-445F-85FF-2846A5D5D4F0}"/>
          </ac:spMkLst>
        </pc:spChg>
        <pc:spChg chg="mod">
          <ac:chgData name="Mark King" userId="38cf96e4-7471-49a4-b734-f1c6dc670c72" providerId="ADAL" clId="{C1754B01-41E8-469F-BCF5-089EAF75714B}" dt="2022-01-24T23:29:41.054" v="2998" actId="6549"/>
          <ac:spMkLst>
            <pc:docMk/>
            <pc:sldMk cId="1159469023" sldId="383"/>
            <ac:spMk id="11" creationId="{F177C4DA-4A7E-44DE-8B4E-0B28DD1FF42F}"/>
          </ac:spMkLst>
        </pc:spChg>
      </pc:sldChg>
      <pc:sldChg chg="modSp add mod">
        <pc:chgData name="Mark King" userId="38cf96e4-7471-49a4-b734-f1c6dc670c72" providerId="ADAL" clId="{C1754B01-41E8-469F-BCF5-089EAF75714B}" dt="2022-01-17T15:46:03.330" v="124" actId="33524"/>
        <pc:sldMkLst>
          <pc:docMk/>
          <pc:sldMk cId="2080148380" sldId="384"/>
        </pc:sldMkLst>
        <pc:spChg chg="mod">
          <ac:chgData name="Mark King" userId="38cf96e4-7471-49a4-b734-f1c6dc670c72" providerId="ADAL" clId="{C1754B01-41E8-469F-BCF5-089EAF75714B}" dt="2022-01-17T15:46:03.330" v="124" actId="33524"/>
          <ac:spMkLst>
            <pc:docMk/>
            <pc:sldMk cId="2080148380" sldId="384"/>
            <ac:spMk id="11" creationId="{F177C4DA-4A7E-44DE-8B4E-0B28DD1FF42F}"/>
          </ac:spMkLst>
        </pc:spChg>
      </pc:sldChg>
      <pc:sldChg chg="addSp delSp modSp add mod">
        <pc:chgData name="Mark King" userId="38cf96e4-7471-49a4-b734-f1c6dc670c72" providerId="ADAL" clId="{C1754B01-41E8-469F-BCF5-089EAF75714B}" dt="2022-01-17T15:48:49.617" v="135" actId="207"/>
        <pc:sldMkLst>
          <pc:docMk/>
          <pc:sldMk cId="1908558833" sldId="385"/>
        </pc:sldMkLst>
        <pc:spChg chg="add mod">
          <ac:chgData name="Mark King" userId="38cf96e4-7471-49a4-b734-f1c6dc670c72" providerId="ADAL" clId="{C1754B01-41E8-469F-BCF5-089EAF75714B}" dt="2022-01-17T15:48:30.245" v="132" actId="1076"/>
          <ac:spMkLst>
            <pc:docMk/>
            <pc:sldMk cId="1908558833" sldId="385"/>
            <ac:spMk id="9" creationId="{ED2A51C9-FB7A-4893-BFD7-533C6FF0C419}"/>
          </ac:spMkLst>
        </pc:spChg>
        <pc:spChg chg="del">
          <ac:chgData name="Mark King" userId="38cf96e4-7471-49a4-b734-f1c6dc670c72" providerId="ADAL" clId="{C1754B01-41E8-469F-BCF5-089EAF75714B}" dt="2022-01-17T15:47:19.686" v="126" actId="21"/>
          <ac:spMkLst>
            <pc:docMk/>
            <pc:sldMk cId="1908558833" sldId="385"/>
            <ac:spMk id="11" creationId="{F177C4DA-4A7E-44DE-8B4E-0B28DD1FF42F}"/>
          </ac:spMkLst>
        </pc:spChg>
        <pc:spChg chg="add mod">
          <ac:chgData name="Mark King" userId="38cf96e4-7471-49a4-b734-f1c6dc670c72" providerId="ADAL" clId="{C1754B01-41E8-469F-BCF5-089EAF75714B}" dt="2022-01-17T15:48:49.617" v="135" actId="207"/>
          <ac:spMkLst>
            <pc:docMk/>
            <pc:sldMk cId="1908558833" sldId="385"/>
            <ac:spMk id="12" creationId="{8B988B30-FAE3-47B7-960E-28795B201BE1}"/>
          </ac:spMkLst>
        </pc:spChg>
        <pc:picChg chg="add mod">
          <ac:chgData name="Mark King" userId="38cf96e4-7471-49a4-b734-f1c6dc670c72" providerId="ADAL" clId="{C1754B01-41E8-469F-BCF5-089EAF75714B}" dt="2022-01-17T15:47:31.895" v="128" actId="1076"/>
          <ac:picMkLst>
            <pc:docMk/>
            <pc:sldMk cId="1908558833" sldId="385"/>
            <ac:picMk id="7" creationId="{425C69BE-7B97-47C3-9CBB-E3D28A9F88F2}"/>
          </ac:picMkLst>
        </pc:picChg>
      </pc:sldChg>
      <pc:sldChg chg="addSp modSp add mod">
        <pc:chgData name="Mark King" userId="38cf96e4-7471-49a4-b734-f1c6dc670c72" providerId="ADAL" clId="{C1754B01-41E8-469F-BCF5-089EAF75714B}" dt="2022-01-17T15:51:06.631" v="303" actId="6549"/>
        <pc:sldMkLst>
          <pc:docMk/>
          <pc:sldMk cId="2114045119" sldId="386"/>
        </pc:sldMkLst>
        <pc:spChg chg="mod">
          <ac:chgData name="Mark King" userId="38cf96e4-7471-49a4-b734-f1c6dc670c72" providerId="ADAL" clId="{C1754B01-41E8-469F-BCF5-089EAF75714B}" dt="2022-01-17T15:49:33.179" v="168" actId="688"/>
          <ac:spMkLst>
            <pc:docMk/>
            <pc:sldMk cId="2114045119" sldId="386"/>
            <ac:spMk id="9" creationId="{ED2A51C9-FB7A-4893-BFD7-533C6FF0C419}"/>
          </ac:spMkLst>
        </pc:spChg>
        <pc:spChg chg="add mod">
          <ac:chgData name="Mark King" userId="38cf96e4-7471-49a4-b734-f1c6dc670c72" providerId="ADAL" clId="{C1754B01-41E8-469F-BCF5-089EAF75714B}" dt="2022-01-17T15:50:37.617" v="292" actId="1076"/>
          <ac:spMkLst>
            <pc:docMk/>
            <pc:sldMk cId="2114045119" sldId="386"/>
            <ac:spMk id="11" creationId="{FE1A823A-7924-427E-901F-A6F129DB83E8}"/>
          </ac:spMkLst>
        </pc:spChg>
        <pc:spChg chg="mod">
          <ac:chgData name="Mark King" userId="38cf96e4-7471-49a4-b734-f1c6dc670c72" providerId="ADAL" clId="{C1754B01-41E8-469F-BCF5-089EAF75714B}" dt="2022-01-17T15:50:16.461" v="289" actId="1076"/>
          <ac:spMkLst>
            <pc:docMk/>
            <pc:sldMk cId="2114045119" sldId="386"/>
            <ac:spMk id="12" creationId="{8B988B30-FAE3-47B7-960E-28795B201BE1}"/>
          </ac:spMkLst>
        </pc:spChg>
        <pc:spChg chg="add mod">
          <ac:chgData name="Mark King" userId="38cf96e4-7471-49a4-b734-f1c6dc670c72" providerId="ADAL" clId="{C1754B01-41E8-469F-BCF5-089EAF75714B}" dt="2022-01-17T15:51:06.631" v="303" actId="6549"/>
          <ac:spMkLst>
            <pc:docMk/>
            <pc:sldMk cId="2114045119" sldId="386"/>
            <ac:spMk id="13" creationId="{343DAE58-00AA-4F36-80E5-E64C9FC92DF4}"/>
          </ac:spMkLst>
        </pc:spChg>
      </pc:sldChg>
      <pc:sldChg chg="delSp modSp add mod">
        <pc:chgData name="Mark King" userId="38cf96e4-7471-49a4-b734-f1c6dc670c72" providerId="ADAL" clId="{C1754B01-41E8-469F-BCF5-089EAF75714B}" dt="2022-01-17T15:52:36.027" v="384" actId="1076"/>
        <pc:sldMkLst>
          <pc:docMk/>
          <pc:sldMk cId="2536910254" sldId="387"/>
        </pc:sldMkLst>
        <pc:spChg chg="del">
          <ac:chgData name="Mark King" userId="38cf96e4-7471-49a4-b734-f1c6dc670c72" providerId="ADAL" clId="{C1754B01-41E8-469F-BCF5-089EAF75714B}" dt="2022-01-17T15:51:22.749" v="305" actId="478"/>
          <ac:spMkLst>
            <pc:docMk/>
            <pc:sldMk cId="2536910254" sldId="387"/>
            <ac:spMk id="9" creationId="{ED2A51C9-FB7A-4893-BFD7-533C6FF0C419}"/>
          </ac:spMkLst>
        </pc:spChg>
        <pc:spChg chg="mod">
          <ac:chgData name="Mark King" userId="38cf96e4-7471-49a4-b734-f1c6dc670c72" providerId="ADAL" clId="{C1754B01-41E8-469F-BCF5-089EAF75714B}" dt="2022-01-17T15:52:02.154" v="379" actId="688"/>
          <ac:spMkLst>
            <pc:docMk/>
            <pc:sldMk cId="2536910254" sldId="387"/>
            <ac:spMk id="11" creationId="{FE1A823A-7924-427E-901F-A6F129DB83E8}"/>
          </ac:spMkLst>
        </pc:spChg>
        <pc:spChg chg="mod">
          <ac:chgData name="Mark King" userId="38cf96e4-7471-49a4-b734-f1c6dc670c72" providerId="ADAL" clId="{C1754B01-41E8-469F-BCF5-089EAF75714B}" dt="2022-01-17T15:52:36.027" v="384" actId="1076"/>
          <ac:spMkLst>
            <pc:docMk/>
            <pc:sldMk cId="2536910254" sldId="387"/>
            <ac:spMk id="12" creationId="{8B988B30-FAE3-47B7-960E-28795B201BE1}"/>
          </ac:spMkLst>
        </pc:spChg>
        <pc:spChg chg="del">
          <ac:chgData name="Mark King" userId="38cf96e4-7471-49a4-b734-f1c6dc670c72" providerId="ADAL" clId="{C1754B01-41E8-469F-BCF5-089EAF75714B}" dt="2022-01-17T15:52:29.202" v="382" actId="21"/>
          <ac:spMkLst>
            <pc:docMk/>
            <pc:sldMk cId="2536910254" sldId="387"/>
            <ac:spMk id="13" creationId="{343DAE58-00AA-4F36-80E5-E64C9FC92DF4}"/>
          </ac:spMkLst>
        </pc:spChg>
      </pc:sldChg>
      <pc:sldChg chg="addSp delSp modSp add mod ord">
        <pc:chgData name="Mark King" userId="38cf96e4-7471-49a4-b734-f1c6dc670c72" providerId="ADAL" clId="{C1754B01-41E8-469F-BCF5-089EAF75714B}" dt="2022-01-17T15:53:46.462" v="427" actId="1076"/>
        <pc:sldMkLst>
          <pc:docMk/>
          <pc:sldMk cId="4048500467" sldId="388"/>
        </pc:sldMkLst>
        <pc:spChg chg="add del mod">
          <ac:chgData name="Mark King" userId="38cf96e4-7471-49a4-b734-f1c6dc670c72" providerId="ADAL" clId="{C1754B01-41E8-469F-BCF5-089EAF75714B}" dt="2022-01-17T15:53:29.344" v="423" actId="21"/>
          <ac:spMkLst>
            <pc:docMk/>
            <pc:sldMk cId="4048500467" sldId="388"/>
            <ac:spMk id="7" creationId="{0C31A896-4851-4D95-8202-DAA82C979450}"/>
          </ac:spMkLst>
        </pc:spChg>
        <pc:spChg chg="mod">
          <ac:chgData name="Mark King" userId="38cf96e4-7471-49a4-b734-f1c6dc670c72" providerId="ADAL" clId="{C1754B01-41E8-469F-BCF5-089EAF75714B}" dt="2022-01-17T15:53:46.462" v="427" actId="1076"/>
          <ac:spMkLst>
            <pc:docMk/>
            <pc:sldMk cId="4048500467" sldId="388"/>
            <ac:spMk id="10" creationId="{8EB59616-703D-445F-85FF-2846A5D5D4F0}"/>
          </ac:spMkLst>
        </pc:spChg>
        <pc:spChg chg="mod">
          <ac:chgData name="Mark King" userId="38cf96e4-7471-49a4-b734-f1c6dc670c72" providerId="ADAL" clId="{C1754B01-41E8-469F-BCF5-089EAF75714B}" dt="2022-01-17T15:53:43.631" v="426" actId="1076"/>
          <ac:spMkLst>
            <pc:docMk/>
            <pc:sldMk cId="4048500467" sldId="388"/>
            <ac:spMk id="11" creationId="{F177C4DA-4A7E-44DE-8B4E-0B28DD1FF42F}"/>
          </ac:spMkLst>
        </pc:spChg>
      </pc:sldChg>
      <pc:sldChg chg="modSp add mod">
        <pc:chgData name="Mark King" userId="38cf96e4-7471-49a4-b734-f1c6dc670c72" providerId="ADAL" clId="{C1754B01-41E8-469F-BCF5-089EAF75714B}" dt="2022-01-17T15:55:25.871" v="451" actId="11"/>
        <pc:sldMkLst>
          <pc:docMk/>
          <pc:sldMk cId="3049003961" sldId="389"/>
        </pc:sldMkLst>
        <pc:spChg chg="mod">
          <ac:chgData name="Mark King" userId="38cf96e4-7471-49a4-b734-f1c6dc670c72" providerId="ADAL" clId="{C1754B01-41E8-469F-BCF5-089EAF75714B}" dt="2022-01-17T15:54:58.856" v="448" actId="20577"/>
          <ac:spMkLst>
            <pc:docMk/>
            <pc:sldMk cId="3049003961" sldId="389"/>
            <ac:spMk id="10" creationId="{8EB59616-703D-445F-85FF-2846A5D5D4F0}"/>
          </ac:spMkLst>
        </pc:spChg>
        <pc:spChg chg="mod">
          <ac:chgData name="Mark King" userId="38cf96e4-7471-49a4-b734-f1c6dc670c72" providerId="ADAL" clId="{C1754B01-41E8-469F-BCF5-089EAF75714B}" dt="2022-01-17T15:55:25.871" v="451" actId="11"/>
          <ac:spMkLst>
            <pc:docMk/>
            <pc:sldMk cId="3049003961" sldId="389"/>
            <ac:spMk id="11" creationId="{F177C4DA-4A7E-44DE-8B4E-0B28DD1FF42F}"/>
          </ac:spMkLst>
        </pc:spChg>
      </pc:sldChg>
      <pc:sldChg chg="modSp add mod">
        <pc:chgData name="Mark King" userId="38cf96e4-7471-49a4-b734-f1c6dc670c72" providerId="ADAL" clId="{C1754B01-41E8-469F-BCF5-089EAF75714B}" dt="2022-01-17T15:56:05.673" v="485" actId="12"/>
        <pc:sldMkLst>
          <pc:docMk/>
          <pc:sldMk cId="4227255963" sldId="390"/>
        </pc:sldMkLst>
        <pc:spChg chg="mod">
          <ac:chgData name="Mark King" userId="38cf96e4-7471-49a4-b734-f1c6dc670c72" providerId="ADAL" clId="{C1754B01-41E8-469F-BCF5-089EAF75714B}" dt="2022-01-17T15:55:44.346" v="482" actId="20577"/>
          <ac:spMkLst>
            <pc:docMk/>
            <pc:sldMk cId="4227255963" sldId="390"/>
            <ac:spMk id="10" creationId="{8EB59616-703D-445F-85FF-2846A5D5D4F0}"/>
          </ac:spMkLst>
        </pc:spChg>
        <pc:spChg chg="mod">
          <ac:chgData name="Mark King" userId="38cf96e4-7471-49a4-b734-f1c6dc670c72" providerId="ADAL" clId="{C1754B01-41E8-469F-BCF5-089EAF75714B}" dt="2022-01-17T15:56:05.673" v="485" actId="12"/>
          <ac:spMkLst>
            <pc:docMk/>
            <pc:sldMk cId="4227255963" sldId="390"/>
            <ac:spMk id="11" creationId="{F177C4DA-4A7E-44DE-8B4E-0B28DD1FF42F}"/>
          </ac:spMkLst>
        </pc:spChg>
      </pc:sldChg>
      <pc:sldChg chg="modSp add mod">
        <pc:chgData name="Mark King" userId="38cf96e4-7471-49a4-b734-f1c6dc670c72" providerId="ADAL" clId="{C1754B01-41E8-469F-BCF5-089EAF75714B}" dt="2022-01-17T15:57:02.718" v="513" actId="33524"/>
        <pc:sldMkLst>
          <pc:docMk/>
          <pc:sldMk cId="3175099028" sldId="391"/>
        </pc:sldMkLst>
        <pc:spChg chg="mod">
          <ac:chgData name="Mark King" userId="38cf96e4-7471-49a4-b734-f1c6dc670c72" providerId="ADAL" clId="{C1754B01-41E8-469F-BCF5-089EAF75714B}" dt="2022-01-17T15:56:26.203" v="509" actId="20577"/>
          <ac:spMkLst>
            <pc:docMk/>
            <pc:sldMk cId="3175099028" sldId="391"/>
            <ac:spMk id="10" creationId="{8EB59616-703D-445F-85FF-2846A5D5D4F0}"/>
          </ac:spMkLst>
        </pc:spChg>
        <pc:spChg chg="mod">
          <ac:chgData name="Mark King" userId="38cf96e4-7471-49a4-b734-f1c6dc670c72" providerId="ADAL" clId="{C1754B01-41E8-469F-BCF5-089EAF75714B}" dt="2022-01-17T15:57:02.718" v="513" actId="33524"/>
          <ac:spMkLst>
            <pc:docMk/>
            <pc:sldMk cId="3175099028" sldId="391"/>
            <ac:spMk id="11" creationId="{F177C4DA-4A7E-44DE-8B4E-0B28DD1FF42F}"/>
          </ac:spMkLst>
        </pc:spChg>
      </pc:sldChg>
      <pc:sldChg chg="modSp add mod">
        <pc:chgData name="Mark King" userId="38cf96e4-7471-49a4-b734-f1c6dc670c72" providerId="ADAL" clId="{C1754B01-41E8-469F-BCF5-089EAF75714B}" dt="2022-01-17T15:57:56.230" v="533" actId="12"/>
        <pc:sldMkLst>
          <pc:docMk/>
          <pc:sldMk cId="745000677" sldId="392"/>
        </pc:sldMkLst>
        <pc:spChg chg="mod">
          <ac:chgData name="Mark King" userId="38cf96e4-7471-49a4-b734-f1c6dc670c72" providerId="ADAL" clId="{C1754B01-41E8-469F-BCF5-089EAF75714B}" dt="2022-01-17T15:57:27.328" v="531" actId="20577"/>
          <ac:spMkLst>
            <pc:docMk/>
            <pc:sldMk cId="745000677" sldId="392"/>
            <ac:spMk id="10" creationId="{8EB59616-703D-445F-85FF-2846A5D5D4F0}"/>
          </ac:spMkLst>
        </pc:spChg>
        <pc:spChg chg="mod">
          <ac:chgData name="Mark King" userId="38cf96e4-7471-49a4-b734-f1c6dc670c72" providerId="ADAL" clId="{C1754B01-41E8-469F-BCF5-089EAF75714B}" dt="2022-01-17T15:57:56.230" v="533" actId="12"/>
          <ac:spMkLst>
            <pc:docMk/>
            <pc:sldMk cId="745000677" sldId="392"/>
            <ac:spMk id="11" creationId="{F177C4DA-4A7E-44DE-8B4E-0B28DD1FF42F}"/>
          </ac:spMkLst>
        </pc:spChg>
      </pc:sldChg>
      <pc:sldChg chg="modSp add mod">
        <pc:chgData name="Mark King" userId="38cf96e4-7471-49a4-b734-f1c6dc670c72" providerId="ADAL" clId="{C1754B01-41E8-469F-BCF5-089EAF75714B}" dt="2022-01-17T15:58:26.112" v="537" actId="12"/>
        <pc:sldMkLst>
          <pc:docMk/>
          <pc:sldMk cId="4231736860" sldId="393"/>
        </pc:sldMkLst>
        <pc:spChg chg="mod">
          <ac:chgData name="Mark King" userId="38cf96e4-7471-49a4-b734-f1c6dc670c72" providerId="ADAL" clId="{C1754B01-41E8-469F-BCF5-089EAF75714B}" dt="2022-01-17T15:58:26.112" v="537" actId="12"/>
          <ac:spMkLst>
            <pc:docMk/>
            <pc:sldMk cId="4231736860" sldId="393"/>
            <ac:spMk id="11" creationId="{F177C4DA-4A7E-44DE-8B4E-0B28DD1FF42F}"/>
          </ac:spMkLst>
        </pc:spChg>
      </pc:sldChg>
      <pc:sldChg chg="modSp add mod">
        <pc:chgData name="Mark King" userId="38cf96e4-7471-49a4-b734-f1c6dc670c72" providerId="ADAL" clId="{C1754B01-41E8-469F-BCF5-089EAF75714B}" dt="2022-01-17T15:59:23.411" v="568" actId="12"/>
        <pc:sldMkLst>
          <pc:docMk/>
          <pc:sldMk cId="1844717313" sldId="394"/>
        </pc:sldMkLst>
        <pc:spChg chg="mod">
          <ac:chgData name="Mark King" userId="38cf96e4-7471-49a4-b734-f1c6dc670c72" providerId="ADAL" clId="{C1754B01-41E8-469F-BCF5-089EAF75714B}" dt="2022-01-17T15:58:58.712" v="565" actId="20577"/>
          <ac:spMkLst>
            <pc:docMk/>
            <pc:sldMk cId="1844717313" sldId="394"/>
            <ac:spMk id="10" creationId="{8EB59616-703D-445F-85FF-2846A5D5D4F0}"/>
          </ac:spMkLst>
        </pc:spChg>
        <pc:spChg chg="mod">
          <ac:chgData name="Mark King" userId="38cf96e4-7471-49a4-b734-f1c6dc670c72" providerId="ADAL" clId="{C1754B01-41E8-469F-BCF5-089EAF75714B}" dt="2022-01-17T15:59:23.411" v="568" actId="12"/>
          <ac:spMkLst>
            <pc:docMk/>
            <pc:sldMk cId="1844717313" sldId="394"/>
            <ac:spMk id="11" creationId="{F177C4DA-4A7E-44DE-8B4E-0B28DD1FF42F}"/>
          </ac:spMkLst>
        </pc:spChg>
      </pc:sldChg>
      <pc:sldChg chg="modSp add mod">
        <pc:chgData name="Mark King" userId="38cf96e4-7471-49a4-b734-f1c6dc670c72" providerId="ADAL" clId="{C1754B01-41E8-469F-BCF5-089EAF75714B}" dt="2022-01-17T16:00:43.774" v="576" actId="12"/>
        <pc:sldMkLst>
          <pc:docMk/>
          <pc:sldMk cId="2452325256" sldId="395"/>
        </pc:sldMkLst>
        <pc:spChg chg="mod">
          <ac:chgData name="Mark King" userId="38cf96e4-7471-49a4-b734-f1c6dc670c72" providerId="ADAL" clId="{C1754B01-41E8-469F-BCF5-089EAF75714B}" dt="2022-01-17T16:00:43.774" v="576" actId="12"/>
          <ac:spMkLst>
            <pc:docMk/>
            <pc:sldMk cId="2452325256" sldId="395"/>
            <ac:spMk id="11" creationId="{F177C4DA-4A7E-44DE-8B4E-0B28DD1FF42F}"/>
          </ac:spMkLst>
        </pc:spChg>
      </pc:sldChg>
      <pc:sldChg chg="modSp add mod ord">
        <pc:chgData name="Mark King" userId="38cf96e4-7471-49a4-b734-f1c6dc670c72" providerId="ADAL" clId="{C1754B01-41E8-469F-BCF5-089EAF75714B}" dt="2022-01-17T16:01:42.097" v="609" actId="14100"/>
        <pc:sldMkLst>
          <pc:docMk/>
          <pc:sldMk cId="1070183118" sldId="396"/>
        </pc:sldMkLst>
        <pc:spChg chg="mod">
          <ac:chgData name="Mark King" userId="38cf96e4-7471-49a4-b734-f1c6dc670c72" providerId="ADAL" clId="{C1754B01-41E8-469F-BCF5-089EAF75714B}" dt="2022-01-17T16:01:06.207" v="602" actId="20577"/>
          <ac:spMkLst>
            <pc:docMk/>
            <pc:sldMk cId="1070183118" sldId="396"/>
            <ac:spMk id="10" creationId="{8EB59616-703D-445F-85FF-2846A5D5D4F0}"/>
          </ac:spMkLst>
        </pc:spChg>
        <pc:spChg chg="mod">
          <ac:chgData name="Mark King" userId="38cf96e4-7471-49a4-b734-f1c6dc670c72" providerId="ADAL" clId="{C1754B01-41E8-469F-BCF5-089EAF75714B}" dt="2022-01-17T16:01:42.097" v="609" actId="14100"/>
          <ac:spMkLst>
            <pc:docMk/>
            <pc:sldMk cId="1070183118" sldId="396"/>
            <ac:spMk id="11" creationId="{F177C4DA-4A7E-44DE-8B4E-0B28DD1FF42F}"/>
          </ac:spMkLst>
        </pc:spChg>
      </pc:sldChg>
      <pc:sldChg chg="modSp add mod">
        <pc:chgData name="Mark King" userId="38cf96e4-7471-49a4-b734-f1c6dc670c72" providerId="ADAL" clId="{C1754B01-41E8-469F-BCF5-089EAF75714B}" dt="2022-01-17T16:02:28.270" v="616" actId="12"/>
        <pc:sldMkLst>
          <pc:docMk/>
          <pc:sldMk cId="2146117307" sldId="397"/>
        </pc:sldMkLst>
        <pc:spChg chg="mod">
          <ac:chgData name="Mark King" userId="38cf96e4-7471-49a4-b734-f1c6dc670c72" providerId="ADAL" clId="{C1754B01-41E8-469F-BCF5-089EAF75714B}" dt="2022-01-17T16:02:28.270" v="616" actId="12"/>
          <ac:spMkLst>
            <pc:docMk/>
            <pc:sldMk cId="2146117307" sldId="397"/>
            <ac:spMk id="11" creationId="{F177C4DA-4A7E-44DE-8B4E-0B28DD1FF42F}"/>
          </ac:spMkLst>
        </pc:spChg>
      </pc:sldChg>
      <pc:sldChg chg="modSp add mod">
        <pc:chgData name="Mark King" userId="38cf96e4-7471-49a4-b734-f1c6dc670c72" providerId="ADAL" clId="{C1754B01-41E8-469F-BCF5-089EAF75714B}" dt="2022-01-17T16:06:58.916" v="1053" actId="12"/>
        <pc:sldMkLst>
          <pc:docMk/>
          <pc:sldMk cId="2001731591" sldId="398"/>
        </pc:sldMkLst>
        <pc:spChg chg="mod">
          <ac:chgData name="Mark King" userId="38cf96e4-7471-49a4-b734-f1c6dc670c72" providerId="ADAL" clId="{C1754B01-41E8-469F-BCF5-089EAF75714B}" dt="2022-01-17T16:05:55.370" v="982" actId="114"/>
          <ac:spMkLst>
            <pc:docMk/>
            <pc:sldMk cId="2001731591" sldId="398"/>
            <ac:spMk id="10" creationId="{8EB59616-703D-445F-85FF-2846A5D5D4F0}"/>
          </ac:spMkLst>
        </pc:spChg>
        <pc:spChg chg="mod">
          <ac:chgData name="Mark King" userId="38cf96e4-7471-49a4-b734-f1c6dc670c72" providerId="ADAL" clId="{C1754B01-41E8-469F-BCF5-089EAF75714B}" dt="2022-01-17T16:06:58.916" v="1053" actId="12"/>
          <ac:spMkLst>
            <pc:docMk/>
            <pc:sldMk cId="2001731591" sldId="398"/>
            <ac:spMk id="11" creationId="{F177C4DA-4A7E-44DE-8B4E-0B28DD1FF42F}"/>
          </ac:spMkLst>
        </pc:spChg>
      </pc:sldChg>
      <pc:sldChg chg="modSp add mod">
        <pc:chgData name="Mark King" userId="38cf96e4-7471-49a4-b734-f1c6dc670c72" providerId="ADAL" clId="{C1754B01-41E8-469F-BCF5-089EAF75714B}" dt="2022-01-17T16:06:45.506" v="1052" actId="6549"/>
        <pc:sldMkLst>
          <pc:docMk/>
          <pc:sldMk cId="3363652498" sldId="399"/>
        </pc:sldMkLst>
        <pc:spChg chg="mod">
          <ac:chgData name="Mark King" userId="38cf96e4-7471-49a4-b734-f1c6dc670c72" providerId="ADAL" clId="{C1754B01-41E8-469F-BCF5-089EAF75714B}" dt="2022-01-17T16:06:00.011" v="983" actId="114"/>
          <ac:spMkLst>
            <pc:docMk/>
            <pc:sldMk cId="3363652498" sldId="399"/>
            <ac:spMk id="10" creationId="{8EB59616-703D-445F-85FF-2846A5D5D4F0}"/>
          </ac:spMkLst>
        </pc:spChg>
        <pc:spChg chg="mod">
          <ac:chgData name="Mark King" userId="38cf96e4-7471-49a4-b734-f1c6dc670c72" providerId="ADAL" clId="{C1754B01-41E8-469F-BCF5-089EAF75714B}" dt="2022-01-17T16:06:45.506" v="1052" actId="6549"/>
          <ac:spMkLst>
            <pc:docMk/>
            <pc:sldMk cId="3363652498" sldId="399"/>
            <ac:spMk id="11" creationId="{F177C4DA-4A7E-44DE-8B4E-0B28DD1FF42F}"/>
          </ac:spMkLst>
        </pc:spChg>
      </pc:sldChg>
      <pc:sldChg chg="modSp add mod ord">
        <pc:chgData name="Mark King" userId="38cf96e4-7471-49a4-b734-f1c6dc670c72" providerId="ADAL" clId="{C1754B01-41E8-469F-BCF5-089EAF75714B}" dt="2022-01-17T16:07:59.858" v="1107"/>
        <pc:sldMkLst>
          <pc:docMk/>
          <pc:sldMk cId="2752969169" sldId="400"/>
        </pc:sldMkLst>
        <pc:spChg chg="mod">
          <ac:chgData name="Mark King" userId="38cf96e4-7471-49a4-b734-f1c6dc670c72" providerId="ADAL" clId="{C1754B01-41E8-469F-BCF5-089EAF75714B}" dt="2022-01-17T16:07:43.742" v="1102" actId="20577"/>
          <ac:spMkLst>
            <pc:docMk/>
            <pc:sldMk cId="2752969169" sldId="400"/>
            <ac:spMk id="7" creationId="{0DA48886-3859-4E34-9F6F-D49C025EAB3C}"/>
          </ac:spMkLst>
        </pc:spChg>
      </pc:sldChg>
      <pc:sldChg chg="modSp add mod ord">
        <pc:chgData name="Mark King" userId="38cf96e4-7471-49a4-b734-f1c6dc670c72" providerId="ADAL" clId="{C1754B01-41E8-469F-BCF5-089EAF75714B}" dt="2022-01-17T16:08:38.623" v="1149" actId="12"/>
        <pc:sldMkLst>
          <pc:docMk/>
          <pc:sldMk cId="1461031200" sldId="401"/>
        </pc:sldMkLst>
        <pc:spChg chg="mod">
          <ac:chgData name="Mark King" userId="38cf96e4-7471-49a4-b734-f1c6dc670c72" providerId="ADAL" clId="{C1754B01-41E8-469F-BCF5-089EAF75714B}" dt="2022-01-17T16:08:14.324" v="1147" actId="20577"/>
          <ac:spMkLst>
            <pc:docMk/>
            <pc:sldMk cId="1461031200" sldId="401"/>
            <ac:spMk id="10" creationId="{8EB59616-703D-445F-85FF-2846A5D5D4F0}"/>
          </ac:spMkLst>
        </pc:spChg>
        <pc:spChg chg="mod">
          <ac:chgData name="Mark King" userId="38cf96e4-7471-49a4-b734-f1c6dc670c72" providerId="ADAL" clId="{C1754B01-41E8-469F-BCF5-089EAF75714B}" dt="2022-01-17T16:08:38.623" v="1149" actId="12"/>
          <ac:spMkLst>
            <pc:docMk/>
            <pc:sldMk cId="1461031200" sldId="401"/>
            <ac:spMk id="11" creationId="{F177C4DA-4A7E-44DE-8B4E-0B28DD1FF42F}"/>
          </ac:spMkLst>
        </pc:spChg>
      </pc:sldChg>
      <pc:sldChg chg="modSp add mod">
        <pc:chgData name="Mark King" userId="38cf96e4-7471-49a4-b734-f1c6dc670c72" providerId="ADAL" clId="{C1754B01-41E8-469F-BCF5-089EAF75714B}" dt="2022-01-17T16:09:18.244" v="1152" actId="12"/>
        <pc:sldMkLst>
          <pc:docMk/>
          <pc:sldMk cId="1952064703" sldId="402"/>
        </pc:sldMkLst>
        <pc:spChg chg="mod">
          <ac:chgData name="Mark King" userId="38cf96e4-7471-49a4-b734-f1c6dc670c72" providerId="ADAL" clId="{C1754B01-41E8-469F-BCF5-089EAF75714B}" dt="2022-01-17T16:09:18.244" v="1152" actId="12"/>
          <ac:spMkLst>
            <pc:docMk/>
            <pc:sldMk cId="1952064703" sldId="402"/>
            <ac:spMk id="11" creationId="{F177C4DA-4A7E-44DE-8B4E-0B28DD1FF42F}"/>
          </ac:spMkLst>
        </pc:spChg>
      </pc:sldChg>
      <pc:sldChg chg="modSp add mod">
        <pc:chgData name="Mark King" userId="38cf96e4-7471-49a4-b734-f1c6dc670c72" providerId="ADAL" clId="{C1754B01-41E8-469F-BCF5-089EAF75714B}" dt="2022-01-17T16:11:14.076" v="1251" actId="20577"/>
        <pc:sldMkLst>
          <pc:docMk/>
          <pc:sldMk cId="3910439418" sldId="403"/>
        </pc:sldMkLst>
        <pc:spChg chg="mod">
          <ac:chgData name="Mark King" userId="38cf96e4-7471-49a4-b734-f1c6dc670c72" providerId="ADAL" clId="{C1754B01-41E8-469F-BCF5-089EAF75714B}" dt="2022-01-17T16:11:14.076" v="1251" actId="20577"/>
          <ac:spMkLst>
            <pc:docMk/>
            <pc:sldMk cId="3910439418" sldId="403"/>
            <ac:spMk id="11" creationId="{F177C4DA-4A7E-44DE-8B4E-0B28DD1FF42F}"/>
          </ac:spMkLst>
        </pc:spChg>
      </pc:sldChg>
      <pc:sldChg chg="modSp add mod">
        <pc:chgData name="Mark King" userId="38cf96e4-7471-49a4-b734-f1c6dc670c72" providerId="ADAL" clId="{C1754B01-41E8-469F-BCF5-089EAF75714B}" dt="2022-01-24T23:31:37.201" v="3000" actId="12"/>
        <pc:sldMkLst>
          <pc:docMk/>
          <pc:sldMk cId="1893918827" sldId="404"/>
        </pc:sldMkLst>
        <pc:spChg chg="mod">
          <ac:chgData name="Mark King" userId="38cf96e4-7471-49a4-b734-f1c6dc670c72" providerId="ADAL" clId="{C1754B01-41E8-469F-BCF5-089EAF75714B}" dt="2022-01-17T16:12:25.799" v="1288" actId="1076"/>
          <ac:spMkLst>
            <pc:docMk/>
            <pc:sldMk cId="1893918827" sldId="404"/>
            <ac:spMk id="10" creationId="{8EB59616-703D-445F-85FF-2846A5D5D4F0}"/>
          </ac:spMkLst>
        </pc:spChg>
        <pc:spChg chg="mod">
          <ac:chgData name="Mark King" userId="38cf96e4-7471-49a4-b734-f1c6dc670c72" providerId="ADAL" clId="{C1754B01-41E8-469F-BCF5-089EAF75714B}" dt="2022-01-24T23:31:37.201" v="3000" actId="12"/>
          <ac:spMkLst>
            <pc:docMk/>
            <pc:sldMk cId="1893918827" sldId="404"/>
            <ac:spMk id="11" creationId="{F177C4DA-4A7E-44DE-8B4E-0B28DD1FF42F}"/>
          </ac:spMkLst>
        </pc:spChg>
      </pc:sldChg>
      <pc:sldChg chg="modSp add mod">
        <pc:chgData name="Mark King" userId="38cf96e4-7471-49a4-b734-f1c6dc670c72" providerId="ADAL" clId="{C1754B01-41E8-469F-BCF5-089EAF75714B}" dt="2022-01-17T16:13:37.083" v="1319" actId="20577"/>
        <pc:sldMkLst>
          <pc:docMk/>
          <pc:sldMk cId="1397090433" sldId="405"/>
        </pc:sldMkLst>
        <pc:spChg chg="mod">
          <ac:chgData name="Mark King" userId="38cf96e4-7471-49a4-b734-f1c6dc670c72" providerId="ADAL" clId="{C1754B01-41E8-469F-BCF5-089EAF75714B}" dt="2022-01-17T16:13:37.083" v="1319" actId="20577"/>
          <ac:spMkLst>
            <pc:docMk/>
            <pc:sldMk cId="1397090433" sldId="405"/>
            <ac:spMk id="11" creationId="{F177C4DA-4A7E-44DE-8B4E-0B28DD1FF42F}"/>
          </ac:spMkLst>
        </pc:spChg>
      </pc:sldChg>
      <pc:sldChg chg="modSp add mod">
        <pc:chgData name="Mark King" userId="38cf96e4-7471-49a4-b734-f1c6dc670c72" providerId="ADAL" clId="{C1754B01-41E8-469F-BCF5-089EAF75714B}" dt="2022-01-17T16:14:46.476" v="1364" actId="20577"/>
        <pc:sldMkLst>
          <pc:docMk/>
          <pc:sldMk cId="1932250678" sldId="406"/>
        </pc:sldMkLst>
        <pc:spChg chg="mod">
          <ac:chgData name="Mark King" userId="38cf96e4-7471-49a4-b734-f1c6dc670c72" providerId="ADAL" clId="{C1754B01-41E8-469F-BCF5-089EAF75714B}" dt="2022-01-17T16:14:46.476" v="1364" actId="20577"/>
          <ac:spMkLst>
            <pc:docMk/>
            <pc:sldMk cId="1932250678" sldId="406"/>
            <ac:spMk id="11" creationId="{F177C4DA-4A7E-44DE-8B4E-0B28DD1FF42F}"/>
          </ac:spMkLst>
        </pc:spChg>
      </pc:sldChg>
      <pc:sldChg chg="modSp add mod">
        <pc:chgData name="Mark King" userId="38cf96e4-7471-49a4-b734-f1c6dc670c72" providerId="ADAL" clId="{C1754B01-41E8-469F-BCF5-089EAF75714B}" dt="2022-01-17T16:15:31.347" v="1407" actId="12"/>
        <pc:sldMkLst>
          <pc:docMk/>
          <pc:sldMk cId="339324015" sldId="407"/>
        </pc:sldMkLst>
        <pc:spChg chg="mod">
          <ac:chgData name="Mark King" userId="38cf96e4-7471-49a4-b734-f1c6dc670c72" providerId="ADAL" clId="{C1754B01-41E8-469F-BCF5-089EAF75714B}" dt="2022-01-17T16:15:31.347" v="1407" actId="12"/>
          <ac:spMkLst>
            <pc:docMk/>
            <pc:sldMk cId="339324015" sldId="407"/>
            <ac:spMk id="11" creationId="{F177C4DA-4A7E-44DE-8B4E-0B28DD1FF42F}"/>
          </ac:spMkLst>
        </pc:spChg>
      </pc:sldChg>
      <pc:sldChg chg="modSp add mod ord">
        <pc:chgData name="Mark King" userId="38cf96e4-7471-49a4-b734-f1c6dc670c72" providerId="ADAL" clId="{C1754B01-41E8-469F-BCF5-089EAF75714B}" dt="2022-01-17T16:16:13.055" v="1436" actId="20577"/>
        <pc:sldMkLst>
          <pc:docMk/>
          <pc:sldMk cId="2939486376" sldId="408"/>
        </pc:sldMkLst>
        <pc:spChg chg="mod">
          <ac:chgData name="Mark King" userId="38cf96e4-7471-49a4-b734-f1c6dc670c72" providerId="ADAL" clId="{C1754B01-41E8-469F-BCF5-089EAF75714B}" dt="2022-01-17T16:16:13.055" v="1436" actId="20577"/>
          <ac:spMkLst>
            <pc:docMk/>
            <pc:sldMk cId="2939486376" sldId="408"/>
            <ac:spMk id="7" creationId="{0DA48886-3859-4E34-9F6F-D49C025EAB3C}"/>
          </ac:spMkLst>
        </pc:spChg>
      </pc:sldChg>
      <pc:sldChg chg="modSp add mod ord">
        <pc:chgData name="Mark King" userId="38cf96e4-7471-49a4-b734-f1c6dc670c72" providerId="ADAL" clId="{C1754B01-41E8-469F-BCF5-089EAF75714B}" dt="2022-01-17T16:25:11.308" v="2365" actId="20577"/>
        <pc:sldMkLst>
          <pc:docMk/>
          <pc:sldMk cId="3502595278" sldId="409"/>
        </pc:sldMkLst>
        <pc:spChg chg="mod">
          <ac:chgData name="Mark King" userId="38cf96e4-7471-49a4-b734-f1c6dc670c72" providerId="ADAL" clId="{C1754B01-41E8-469F-BCF5-089EAF75714B}" dt="2022-01-17T16:25:11.308" v="2365" actId="20577"/>
          <ac:spMkLst>
            <pc:docMk/>
            <pc:sldMk cId="3502595278" sldId="409"/>
            <ac:spMk id="10" creationId="{8EB59616-703D-445F-85FF-2846A5D5D4F0}"/>
          </ac:spMkLst>
        </pc:spChg>
        <pc:spChg chg="mod">
          <ac:chgData name="Mark King" userId="38cf96e4-7471-49a4-b734-f1c6dc670c72" providerId="ADAL" clId="{C1754B01-41E8-469F-BCF5-089EAF75714B}" dt="2022-01-17T16:17:13.558" v="1492" actId="6549"/>
          <ac:spMkLst>
            <pc:docMk/>
            <pc:sldMk cId="3502595278" sldId="409"/>
            <ac:spMk id="11" creationId="{F177C4DA-4A7E-44DE-8B4E-0B28DD1FF42F}"/>
          </ac:spMkLst>
        </pc:spChg>
      </pc:sldChg>
      <pc:sldChg chg="modSp add mod">
        <pc:chgData name="Mark King" userId="38cf96e4-7471-49a4-b734-f1c6dc670c72" providerId="ADAL" clId="{C1754B01-41E8-469F-BCF5-089EAF75714B}" dt="2022-01-17T16:18:20.604" v="1523" actId="5793"/>
        <pc:sldMkLst>
          <pc:docMk/>
          <pc:sldMk cId="3423761881" sldId="410"/>
        </pc:sldMkLst>
        <pc:spChg chg="mod">
          <ac:chgData name="Mark King" userId="38cf96e4-7471-49a4-b734-f1c6dc670c72" providerId="ADAL" clId="{C1754B01-41E8-469F-BCF5-089EAF75714B}" dt="2022-01-17T16:17:44.478" v="1518" actId="20577"/>
          <ac:spMkLst>
            <pc:docMk/>
            <pc:sldMk cId="3423761881" sldId="410"/>
            <ac:spMk id="10" creationId="{8EB59616-703D-445F-85FF-2846A5D5D4F0}"/>
          </ac:spMkLst>
        </pc:spChg>
        <pc:spChg chg="mod">
          <ac:chgData name="Mark King" userId="38cf96e4-7471-49a4-b734-f1c6dc670c72" providerId="ADAL" clId="{C1754B01-41E8-469F-BCF5-089EAF75714B}" dt="2022-01-17T16:18:20.604" v="1523" actId="5793"/>
          <ac:spMkLst>
            <pc:docMk/>
            <pc:sldMk cId="3423761881" sldId="410"/>
            <ac:spMk id="11" creationId="{F177C4DA-4A7E-44DE-8B4E-0B28DD1FF42F}"/>
          </ac:spMkLst>
        </pc:spChg>
      </pc:sldChg>
      <pc:sldChg chg="modSp add mod">
        <pc:chgData name="Mark King" userId="38cf96e4-7471-49a4-b734-f1c6dc670c72" providerId="ADAL" clId="{C1754B01-41E8-469F-BCF5-089EAF75714B}" dt="2022-01-17T16:19:46.994" v="1596" actId="20577"/>
        <pc:sldMkLst>
          <pc:docMk/>
          <pc:sldMk cId="3635423699" sldId="411"/>
        </pc:sldMkLst>
        <pc:spChg chg="mod">
          <ac:chgData name="Mark King" userId="38cf96e4-7471-49a4-b734-f1c6dc670c72" providerId="ADAL" clId="{C1754B01-41E8-469F-BCF5-089EAF75714B}" dt="2022-01-17T16:19:46.994" v="1596" actId="20577"/>
          <ac:spMkLst>
            <pc:docMk/>
            <pc:sldMk cId="3635423699" sldId="411"/>
            <ac:spMk id="11" creationId="{F177C4DA-4A7E-44DE-8B4E-0B28DD1FF42F}"/>
          </ac:spMkLst>
        </pc:spChg>
      </pc:sldChg>
      <pc:sldChg chg="modSp add mod">
        <pc:chgData name="Mark King" userId="38cf96e4-7471-49a4-b734-f1c6dc670c72" providerId="ADAL" clId="{C1754B01-41E8-469F-BCF5-089EAF75714B}" dt="2022-01-17T16:20:40.884" v="1632" actId="6549"/>
        <pc:sldMkLst>
          <pc:docMk/>
          <pc:sldMk cId="1537034860" sldId="412"/>
        </pc:sldMkLst>
        <pc:spChg chg="mod">
          <ac:chgData name="Mark King" userId="38cf96e4-7471-49a4-b734-f1c6dc670c72" providerId="ADAL" clId="{C1754B01-41E8-469F-BCF5-089EAF75714B}" dt="2022-01-17T16:20:06.050" v="1610" actId="20577"/>
          <ac:spMkLst>
            <pc:docMk/>
            <pc:sldMk cId="1537034860" sldId="412"/>
            <ac:spMk id="10" creationId="{8EB59616-703D-445F-85FF-2846A5D5D4F0}"/>
          </ac:spMkLst>
        </pc:spChg>
        <pc:spChg chg="mod">
          <ac:chgData name="Mark King" userId="38cf96e4-7471-49a4-b734-f1c6dc670c72" providerId="ADAL" clId="{C1754B01-41E8-469F-BCF5-089EAF75714B}" dt="2022-01-17T16:20:40.884" v="1632" actId="6549"/>
          <ac:spMkLst>
            <pc:docMk/>
            <pc:sldMk cId="1537034860" sldId="412"/>
            <ac:spMk id="11" creationId="{F177C4DA-4A7E-44DE-8B4E-0B28DD1FF42F}"/>
          </ac:spMkLst>
        </pc:spChg>
      </pc:sldChg>
      <pc:sldChg chg="modSp add mod ord">
        <pc:chgData name="Mark King" userId="38cf96e4-7471-49a4-b734-f1c6dc670c72" providerId="ADAL" clId="{C1754B01-41E8-469F-BCF5-089EAF75714B}" dt="2022-01-17T16:25:32.305" v="2381" actId="14100"/>
        <pc:sldMkLst>
          <pc:docMk/>
          <pc:sldMk cId="1978378563" sldId="413"/>
        </pc:sldMkLst>
        <pc:spChg chg="mod">
          <ac:chgData name="Mark King" userId="38cf96e4-7471-49a4-b734-f1c6dc670c72" providerId="ADAL" clId="{C1754B01-41E8-469F-BCF5-089EAF75714B}" dt="2022-01-17T16:25:32.305" v="2381" actId="14100"/>
          <ac:spMkLst>
            <pc:docMk/>
            <pc:sldMk cId="1978378563" sldId="413"/>
            <ac:spMk id="7" creationId="{0DA48886-3859-4E34-9F6F-D49C025EAB3C}"/>
          </ac:spMkLst>
        </pc:spChg>
      </pc:sldChg>
      <pc:sldChg chg="modSp add mod ord">
        <pc:chgData name="Mark King" userId="38cf96e4-7471-49a4-b734-f1c6dc670c72" providerId="ADAL" clId="{C1754B01-41E8-469F-BCF5-089EAF75714B}" dt="2022-01-17T16:24:50.588" v="2336" actId="6549"/>
        <pc:sldMkLst>
          <pc:docMk/>
          <pc:sldMk cId="3909393156" sldId="414"/>
        </pc:sldMkLst>
        <pc:spChg chg="mod">
          <ac:chgData name="Mark King" userId="38cf96e4-7471-49a4-b734-f1c6dc670c72" providerId="ADAL" clId="{C1754B01-41E8-469F-BCF5-089EAF75714B}" dt="2022-01-17T16:24:50.588" v="2336" actId="6549"/>
          <ac:spMkLst>
            <pc:docMk/>
            <pc:sldMk cId="3909393156" sldId="414"/>
            <ac:spMk id="10" creationId="{8EB59616-703D-445F-85FF-2846A5D5D4F0}"/>
          </ac:spMkLst>
        </pc:spChg>
        <pc:spChg chg="mod">
          <ac:chgData name="Mark King" userId="38cf96e4-7471-49a4-b734-f1c6dc670c72" providerId="ADAL" clId="{C1754B01-41E8-469F-BCF5-089EAF75714B}" dt="2022-01-17T16:24:14.316" v="2333" actId="20577"/>
          <ac:spMkLst>
            <pc:docMk/>
            <pc:sldMk cId="3909393156" sldId="414"/>
            <ac:spMk id="11" creationId="{F177C4DA-4A7E-44DE-8B4E-0B28DD1FF42F}"/>
          </ac:spMkLst>
        </pc:spChg>
      </pc:sldChg>
      <pc:sldChg chg="modSp add mod ord">
        <pc:chgData name="Mark King" userId="38cf96e4-7471-49a4-b734-f1c6dc670c72" providerId="ADAL" clId="{C1754B01-41E8-469F-BCF5-089EAF75714B}" dt="2022-01-17T16:28:31.630" v="2417" actId="12"/>
        <pc:sldMkLst>
          <pc:docMk/>
          <pc:sldMk cId="3824783133" sldId="415"/>
        </pc:sldMkLst>
        <pc:spChg chg="mod">
          <ac:chgData name="Mark King" userId="38cf96e4-7471-49a4-b734-f1c6dc670c72" providerId="ADAL" clId="{C1754B01-41E8-469F-BCF5-089EAF75714B}" dt="2022-01-17T16:27:54.267" v="2410" actId="20577"/>
          <ac:spMkLst>
            <pc:docMk/>
            <pc:sldMk cId="3824783133" sldId="415"/>
            <ac:spMk id="10" creationId="{8EB59616-703D-445F-85FF-2846A5D5D4F0}"/>
          </ac:spMkLst>
        </pc:spChg>
        <pc:spChg chg="mod">
          <ac:chgData name="Mark King" userId="38cf96e4-7471-49a4-b734-f1c6dc670c72" providerId="ADAL" clId="{C1754B01-41E8-469F-BCF5-089EAF75714B}" dt="2022-01-17T16:28:31.630" v="2417" actId="12"/>
          <ac:spMkLst>
            <pc:docMk/>
            <pc:sldMk cId="3824783133" sldId="415"/>
            <ac:spMk id="11" creationId="{F177C4DA-4A7E-44DE-8B4E-0B28DD1FF42F}"/>
          </ac:spMkLst>
        </pc:spChg>
      </pc:sldChg>
      <pc:sldChg chg="modSp add mod">
        <pc:chgData name="Mark King" userId="38cf96e4-7471-49a4-b734-f1c6dc670c72" providerId="ADAL" clId="{C1754B01-41E8-469F-BCF5-089EAF75714B}" dt="2022-01-17T16:29:44.546" v="2457" actId="12"/>
        <pc:sldMkLst>
          <pc:docMk/>
          <pc:sldMk cId="1535792902" sldId="416"/>
        </pc:sldMkLst>
        <pc:spChg chg="mod">
          <ac:chgData name="Mark King" userId="38cf96e4-7471-49a4-b734-f1c6dc670c72" providerId="ADAL" clId="{C1754B01-41E8-469F-BCF5-089EAF75714B}" dt="2022-01-17T16:28:59.341" v="2453" actId="20577"/>
          <ac:spMkLst>
            <pc:docMk/>
            <pc:sldMk cId="1535792902" sldId="416"/>
            <ac:spMk id="10" creationId="{8EB59616-703D-445F-85FF-2846A5D5D4F0}"/>
          </ac:spMkLst>
        </pc:spChg>
        <pc:spChg chg="mod">
          <ac:chgData name="Mark King" userId="38cf96e4-7471-49a4-b734-f1c6dc670c72" providerId="ADAL" clId="{C1754B01-41E8-469F-BCF5-089EAF75714B}" dt="2022-01-17T16:29:44.546" v="2457" actId="12"/>
          <ac:spMkLst>
            <pc:docMk/>
            <pc:sldMk cId="1535792902" sldId="416"/>
            <ac:spMk id="11" creationId="{F177C4DA-4A7E-44DE-8B4E-0B28DD1FF42F}"/>
          </ac:spMkLst>
        </pc:spChg>
      </pc:sldChg>
      <pc:sldChg chg="addSp delSp modSp add mod">
        <pc:chgData name="Mark King" userId="38cf96e4-7471-49a4-b734-f1c6dc670c72" providerId="ADAL" clId="{C1754B01-41E8-469F-BCF5-089EAF75714B}" dt="2022-01-17T16:30:39.454" v="2469" actId="20577"/>
        <pc:sldMkLst>
          <pc:docMk/>
          <pc:sldMk cId="2246291957" sldId="417"/>
        </pc:sldMkLst>
        <pc:spChg chg="add mod">
          <ac:chgData name="Mark King" userId="38cf96e4-7471-49a4-b734-f1c6dc670c72" providerId="ADAL" clId="{C1754B01-41E8-469F-BCF5-089EAF75714B}" dt="2022-01-17T16:30:39.454" v="2469" actId="20577"/>
          <ac:spMkLst>
            <pc:docMk/>
            <pc:sldMk cId="2246291957" sldId="417"/>
            <ac:spMk id="7" creationId="{0BB2CBE1-D7F7-49A0-88E2-6AFEC00B03F0}"/>
          </ac:spMkLst>
        </pc:spChg>
        <pc:spChg chg="del">
          <ac:chgData name="Mark King" userId="38cf96e4-7471-49a4-b734-f1c6dc670c72" providerId="ADAL" clId="{C1754B01-41E8-469F-BCF5-089EAF75714B}" dt="2022-01-17T16:30:12.418" v="2459" actId="21"/>
          <ac:spMkLst>
            <pc:docMk/>
            <pc:sldMk cId="2246291957" sldId="417"/>
            <ac:spMk id="11" creationId="{F177C4DA-4A7E-44DE-8B4E-0B28DD1FF42F}"/>
          </ac:spMkLst>
        </pc:spChg>
      </pc:sldChg>
      <pc:sldChg chg="addSp delSp modSp add mod">
        <pc:chgData name="Mark King" userId="38cf96e4-7471-49a4-b734-f1c6dc670c72" providerId="ADAL" clId="{C1754B01-41E8-469F-BCF5-089EAF75714B}" dt="2022-01-17T16:31:32.652" v="2512" actId="1076"/>
        <pc:sldMkLst>
          <pc:docMk/>
          <pc:sldMk cId="2531338278" sldId="418"/>
        </pc:sldMkLst>
        <pc:spChg chg="add del mod">
          <ac:chgData name="Mark King" userId="38cf96e4-7471-49a4-b734-f1c6dc670c72" providerId="ADAL" clId="{C1754B01-41E8-469F-BCF5-089EAF75714B}" dt="2022-01-17T16:31:20.943" v="2508"/>
          <ac:spMkLst>
            <pc:docMk/>
            <pc:sldMk cId="2531338278" sldId="418"/>
            <ac:spMk id="4" creationId="{CC8EDD7F-2FC1-4F11-BB0A-6B806E4EF46E}"/>
          </ac:spMkLst>
        </pc:spChg>
        <pc:spChg chg="del">
          <ac:chgData name="Mark King" userId="38cf96e4-7471-49a4-b734-f1c6dc670c72" providerId="ADAL" clId="{C1754B01-41E8-469F-BCF5-089EAF75714B}" dt="2022-01-17T16:31:09.064" v="2505" actId="21"/>
          <ac:spMkLst>
            <pc:docMk/>
            <pc:sldMk cId="2531338278" sldId="418"/>
            <ac:spMk id="7" creationId="{0BB2CBE1-D7F7-49A0-88E2-6AFEC00B03F0}"/>
          </ac:spMkLst>
        </pc:spChg>
        <pc:spChg chg="add del mod">
          <ac:chgData name="Mark King" userId="38cf96e4-7471-49a4-b734-f1c6dc670c72" providerId="ADAL" clId="{C1754B01-41E8-469F-BCF5-089EAF75714B}" dt="2022-01-17T16:31:19.329" v="2507"/>
          <ac:spMkLst>
            <pc:docMk/>
            <pc:sldMk cId="2531338278" sldId="418"/>
            <ac:spMk id="9" creationId="{10561E74-7EDF-4C45-9D22-4F61E545B095}"/>
          </ac:spMkLst>
        </pc:spChg>
        <pc:spChg chg="mod">
          <ac:chgData name="Mark King" userId="38cf96e4-7471-49a4-b734-f1c6dc670c72" providerId="ADAL" clId="{C1754B01-41E8-469F-BCF5-089EAF75714B}" dt="2022-01-17T16:31:00.665" v="2504" actId="313"/>
          <ac:spMkLst>
            <pc:docMk/>
            <pc:sldMk cId="2531338278" sldId="418"/>
            <ac:spMk id="10" creationId="{8EB59616-703D-445F-85FF-2846A5D5D4F0}"/>
          </ac:spMkLst>
        </pc:spChg>
        <pc:spChg chg="add mod">
          <ac:chgData name="Mark King" userId="38cf96e4-7471-49a4-b734-f1c6dc670c72" providerId="ADAL" clId="{C1754B01-41E8-469F-BCF5-089EAF75714B}" dt="2022-01-17T16:31:32.652" v="2512" actId="1076"/>
          <ac:spMkLst>
            <pc:docMk/>
            <pc:sldMk cId="2531338278" sldId="418"/>
            <ac:spMk id="11" creationId="{487B3C41-17C4-483E-BC2D-D78AC33DC8A3}"/>
          </ac:spMkLst>
        </pc:spChg>
      </pc:sldChg>
      <pc:sldChg chg="modSp add mod">
        <pc:chgData name="Mark King" userId="38cf96e4-7471-49a4-b734-f1c6dc670c72" providerId="ADAL" clId="{C1754B01-41E8-469F-BCF5-089EAF75714B}" dt="2022-01-17T16:32:15.257" v="2636" actId="20577"/>
        <pc:sldMkLst>
          <pc:docMk/>
          <pc:sldMk cId="1768049736" sldId="419"/>
        </pc:sldMkLst>
        <pc:spChg chg="mod">
          <ac:chgData name="Mark King" userId="38cf96e4-7471-49a4-b734-f1c6dc670c72" providerId="ADAL" clId="{C1754B01-41E8-469F-BCF5-089EAF75714B}" dt="2022-01-17T16:31:52.579" v="2532" actId="20577"/>
          <ac:spMkLst>
            <pc:docMk/>
            <pc:sldMk cId="1768049736" sldId="419"/>
            <ac:spMk id="10" creationId="{8EB59616-703D-445F-85FF-2846A5D5D4F0}"/>
          </ac:spMkLst>
        </pc:spChg>
        <pc:spChg chg="mod">
          <ac:chgData name="Mark King" userId="38cf96e4-7471-49a4-b734-f1c6dc670c72" providerId="ADAL" clId="{C1754B01-41E8-469F-BCF5-089EAF75714B}" dt="2022-01-17T16:32:15.257" v="2636" actId="20577"/>
          <ac:spMkLst>
            <pc:docMk/>
            <pc:sldMk cId="1768049736" sldId="419"/>
            <ac:spMk id="11" creationId="{487B3C41-17C4-483E-BC2D-D78AC33DC8A3}"/>
          </ac:spMkLst>
        </pc:spChg>
      </pc:sldChg>
      <pc:sldChg chg="addSp delSp modSp add mod">
        <pc:chgData name="Mark King" userId="38cf96e4-7471-49a4-b734-f1c6dc670c72" providerId="ADAL" clId="{C1754B01-41E8-469F-BCF5-089EAF75714B}" dt="2022-01-17T16:32:55.986" v="2674" actId="1076"/>
        <pc:sldMkLst>
          <pc:docMk/>
          <pc:sldMk cId="3522508042" sldId="420"/>
        </pc:sldMkLst>
        <pc:spChg chg="add del mod">
          <ac:chgData name="Mark King" userId="38cf96e4-7471-49a4-b734-f1c6dc670c72" providerId="ADAL" clId="{C1754B01-41E8-469F-BCF5-089EAF75714B}" dt="2022-01-17T16:32:44.726" v="2660"/>
          <ac:spMkLst>
            <pc:docMk/>
            <pc:sldMk cId="3522508042" sldId="420"/>
            <ac:spMk id="4" creationId="{FD4C4FC7-437D-4CAA-A057-232DC95538DB}"/>
          </ac:spMkLst>
        </pc:spChg>
        <pc:spChg chg="add mod">
          <ac:chgData name="Mark King" userId="38cf96e4-7471-49a4-b734-f1c6dc670c72" providerId="ADAL" clId="{C1754B01-41E8-469F-BCF5-089EAF75714B}" dt="2022-01-17T16:32:55.986" v="2674" actId="1076"/>
          <ac:spMkLst>
            <pc:docMk/>
            <pc:sldMk cId="3522508042" sldId="420"/>
            <ac:spMk id="9" creationId="{4925EE68-5A7F-4B83-8512-4CA899743935}"/>
          </ac:spMkLst>
        </pc:spChg>
        <pc:spChg chg="mod">
          <ac:chgData name="Mark King" userId="38cf96e4-7471-49a4-b734-f1c6dc670c72" providerId="ADAL" clId="{C1754B01-41E8-469F-BCF5-089EAF75714B}" dt="2022-01-17T16:32:32.419" v="2658" actId="20577"/>
          <ac:spMkLst>
            <pc:docMk/>
            <pc:sldMk cId="3522508042" sldId="420"/>
            <ac:spMk id="10" creationId="{8EB59616-703D-445F-85FF-2846A5D5D4F0}"/>
          </ac:spMkLst>
        </pc:spChg>
        <pc:spChg chg="del">
          <ac:chgData name="Mark King" userId="38cf96e4-7471-49a4-b734-f1c6dc670c72" providerId="ADAL" clId="{C1754B01-41E8-469F-BCF5-089EAF75714B}" dt="2022-01-17T16:32:37.398" v="2659" actId="21"/>
          <ac:spMkLst>
            <pc:docMk/>
            <pc:sldMk cId="3522508042" sldId="420"/>
            <ac:spMk id="11" creationId="{487B3C41-17C4-483E-BC2D-D78AC33DC8A3}"/>
          </ac:spMkLst>
        </pc:spChg>
      </pc:sldChg>
      <pc:sldChg chg="modSp add mod ord">
        <pc:chgData name="Mark King" userId="38cf96e4-7471-49a4-b734-f1c6dc670c72" providerId="ADAL" clId="{C1754B01-41E8-469F-BCF5-089EAF75714B}" dt="2022-01-17T16:33:21.044" v="2683" actId="122"/>
        <pc:sldMkLst>
          <pc:docMk/>
          <pc:sldMk cId="2796038063" sldId="421"/>
        </pc:sldMkLst>
        <pc:spChg chg="mod">
          <ac:chgData name="Mark King" userId="38cf96e4-7471-49a4-b734-f1c6dc670c72" providerId="ADAL" clId="{C1754B01-41E8-469F-BCF5-089EAF75714B}" dt="2022-01-17T16:33:21.044" v="2683" actId="122"/>
          <ac:spMkLst>
            <pc:docMk/>
            <pc:sldMk cId="2796038063" sldId="421"/>
            <ac:spMk id="7" creationId="{0DA48886-3859-4E34-9F6F-D49C025EAB3C}"/>
          </ac:spMkLst>
        </pc:spChg>
      </pc:sldChg>
      <pc:sldChg chg="modSp add mod ord">
        <pc:chgData name="Mark King" userId="38cf96e4-7471-49a4-b734-f1c6dc670c72" providerId="ADAL" clId="{C1754B01-41E8-469F-BCF5-089EAF75714B}" dt="2022-01-17T16:34:06.797" v="2726" actId="33524"/>
        <pc:sldMkLst>
          <pc:docMk/>
          <pc:sldMk cId="3743576585" sldId="422"/>
        </pc:sldMkLst>
        <pc:spChg chg="mod">
          <ac:chgData name="Mark King" userId="38cf96e4-7471-49a4-b734-f1c6dc670c72" providerId="ADAL" clId="{C1754B01-41E8-469F-BCF5-089EAF75714B}" dt="2022-01-17T16:34:06.797" v="2726" actId="33524"/>
          <ac:spMkLst>
            <pc:docMk/>
            <pc:sldMk cId="3743576585" sldId="422"/>
            <ac:spMk id="9" creationId="{4925EE68-5A7F-4B83-8512-4CA899743935}"/>
          </ac:spMkLst>
        </pc:spChg>
        <pc:spChg chg="mod">
          <ac:chgData name="Mark King" userId="38cf96e4-7471-49a4-b734-f1c6dc670c72" providerId="ADAL" clId="{C1754B01-41E8-469F-BCF5-089EAF75714B}" dt="2022-01-17T16:33:43.573" v="2721" actId="20577"/>
          <ac:spMkLst>
            <pc:docMk/>
            <pc:sldMk cId="3743576585" sldId="422"/>
            <ac:spMk id="10" creationId="{8EB59616-703D-445F-85FF-2846A5D5D4F0}"/>
          </ac:spMkLst>
        </pc:spChg>
      </pc:sldChg>
      <pc:sldChg chg="modSp add mod">
        <pc:chgData name="Mark King" userId="38cf96e4-7471-49a4-b734-f1c6dc670c72" providerId="ADAL" clId="{C1754B01-41E8-469F-BCF5-089EAF75714B}" dt="2022-01-17T16:35:06.148" v="2753" actId="33524"/>
        <pc:sldMkLst>
          <pc:docMk/>
          <pc:sldMk cId="4041346725" sldId="423"/>
        </pc:sldMkLst>
        <pc:spChg chg="mod">
          <ac:chgData name="Mark King" userId="38cf96e4-7471-49a4-b734-f1c6dc670c72" providerId="ADAL" clId="{C1754B01-41E8-469F-BCF5-089EAF75714B}" dt="2022-01-17T16:35:06.148" v="2753" actId="33524"/>
          <ac:spMkLst>
            <pc:docMk/>
            <pc:sldMk cId="4041346725" sldId="423"/>
            <ac:spMk id="9" creationId="{4925EE68-5A7F-4B83-8512-4CA899743935}"/>
          </ac:spMkLst>
        </pc:spChg>
        <pc:spChg chg="mod">
          <ac:chgData name="Mark King" userId="38cf96e4-7471-49a4-b734-f1c6dc670c72" providerId="ADAL" clId="{C1754B01-41E8-469F-BCF5-089EAF75714B}" dt="2022-01-17T16:34:39.727" v="2748" actId="20577"/>
          <ac:spMkLst>
            <pc:docMk/>
            <pc:sldMk cId="4041346725" sldId="423"/>
            <ac:spMk id="10" creationId="{8EB59616-703D-445F-85FF-2846A5D5D4F0}"/>
          </ac:spMkLst>
        </pc:spChg>
      </pc:sldChg>
      <pc:sldChg chg="modSp add mod ord">
        <pc:chgData name="Mark King" userId="38cf96e4-7471-49a4-b734-f1c6dc670c72" providerId="ADAL" clId="{C1754B01-41E8-469F-BCF5-089EAF75714B}" dt="2022-01-17T16:35:23.683" v="2764" actId="20577"/>
        <pc:sldMkLst>
          <pc:docMk/>
          <pc:sldMk cId="1034858686" sldId="424"/>
        </pc:sldMkLst>
        <pc:spChg chg="mod">
          <ac:chgData name="Mark King" userId="38cf96e4-7471-49a4-b734-f1c6dc670c72" providerId="ADAL" clId="{C1754B01-41E8-469F-BCF5-089EAF75714B}" dt="2022-01-17T16:35:23.683" v="2764" actId="20577"/>
          <ac:spMkLst>
            <pc:docMk/>
            <pc:sldMk cId="1034858686" sldId="424"/>
            <ac:spMk id="7" creationId="{0DA48886-3859-4E34-9F6F-D49C025EAB3C}"/>
          </ac:spMkLst>
        </pc:spChg>
      </pc:sldChg>
      <pc:sldChg chg="addSp delSp modSp add mod ord">
        <pc:chgData name="Mark King" userId="38cf96e4-7471-49a4-b734-f1c6dc670c72" providerId="ADAL" clId="{C1754B01-41E8-469F-BCF5-089EAF75714B}" dt="2022-01-17T16:36:35.687" v="2803" actId="5793"/>
        <pc:sldMkLst>
          <pc:docMk/>
          <pc:sldMk cId="1134577227" sldId="425"/>
        </pc:sldMkLst>
        <pc:spChg chg="add del mod">
          <ac:chgData name="Mark King" userId="38cf96e4-7471-49a4-b734-f1c6dc670c72" providerId="ADAL" clId="{C1754B01-41E8-469F-BCF5-089EAF75714B}" dt="2022-01-17T16:36:03.270" v="2791"/>
          <ac:spMkLst>
            <pc:docMk/>
            <pc:sldMk cId="1134577227" sldId="425"/>
            <ac:spMk id="4" creationId="{F0B3DA5F-2E5F-4C39-96A9-49B6771437FF}"/>
          </ac:spMkLst>
        </pc:spChg>
        <pc:spChg chg="del">
          <ac:chgData name="Mark King" userId="38cf96e4-7471-49a4-b734-f1c6dc670c72" providerId="ADAL" clId="{C1754B01-41E8-469F-BCF5-089EAF75714B}" dt="2022-01-17T16:35:58.062" v="2790" actId="21"/>
          <ac:spMkLst>
            <pc:docMk/>
            <pc:sldMk cId="1134577227" sldId="425"/>
            <ac:spMk id="9" creationId="{4925EE68-5A7F-4B83-8512-4CA899743935}"/>
          </ac:spMkLst>
        </pc:spChg>
        <pc:spChg chg="mod">
          <ac:chgData name="Mark King" userId="38cf96e4-7471-49a4-b734-f1c6dc670c72" providerId="ADAL" clId="{C1754B01-41E8-469F-BCF5-089EAF75714B}" dt="2022-01-17T16:35:43.521" v="2789" actId="20577"/>
          <ac:spMkLst>
            <pc:docMk/>
            <pc:sldMk cId="1134577227" sldId="425"/>
            <ac:spMk id="10" creationId="{8EB59616-703D-445F-85FF-2846A5D5D4F0}"/>
          </ac:spMkLst>
        </pc:spChg>
        <pc:spChg chg="add mod">
          <ac:chgData name="Mark King" userId="38cf96e4-7471-49a4-b734-f1c6dc670c72" providerId="ADAL" clId="{C1754B01-41E8-469F-BCF5-089EAF75714B}" dt="2022-01-17T16:36:35.687" v="2803" actId="5793"/>
          <ac:spMkLst>
            <pc:docMk/>
            <pc:sldMk cId="1134577227" sldId="425"/>
            <ac:spMk id="11" creationId="{253DCB0F-79EC-40FE-A435-CA124D4AA752}"/>
          </ac:spMkLst>
        </pc:spChg>
      </pc:sldChg>
      <pc:sldChg chg="modSp add mod ord">
        <pc:chgData name="Mark King" userId="38cf96e4-7471-49a4-b734-f1c6dc670c72" providerId="ADAL" clId="{C1754B01-41E8-469F-BCF5-089EAF75714B}" dt="2022-01-17T16:37:17.708" v="2835" actId="27636"/>
        <pc:sldMkLst>
          <pc:docMk/>
          <pc:sldMk cId="3883300590" sldId="426"/>
        </pc:sldMkLst>
        <pc:spChg chg="mod">
          <ac:chgData name="Mark King" userId="38cf96e4-7471-49a4-b734-f1c6dc670c72" providerId="ADAL" clId="{C1754B01-41E8-469F-BCF5-089EAF75714B}" dt="2022-01-17T16:37:17.708" v="2835" actId="27636"/>
          <ac:spMkLst>
            <pc:docMk/>
            <pc:sldMk cId="3883300590" sldId="426"/>
            <ac:spMk id="9" creationId="{4925EE68-5A7F-4B83-8512-4CA899743935}"/>
          </ac:spMkLst>
        </pc:spChg>
        <pc:spChg chg="mod">
          <ac:chgData name="Mark King" userId="38cf96e4-7471-49a4-b734-f1c6dc670c72" providerId="ADAL" clId="{C1754B01-41E8-469F-BCF5-089EAF75714B}" dt="2022-01-17T16:36:58.258" v="2826" actId="20577"/>
          <ac:spMkLst>
            <pc:docMk/>
            <pc:sldMk cId="3883300590" sldId="426"/>
            <ac:spMk id="10" creationId="{8EB59616-703D-445F-85FF-2846A5D5D4F0}"/>
          </ac:spMkLst>
        </pc:spChg>
      </pc:sldChg>
      <pc:sldChg chg="modSp add mod ord">
        <pc:chgData name="Mark King" userId="38cf96e4-7471-49a4-b734-f1c6dc670c72" providerId="ADAL" clId="{C1754B01-41E8-469F-BCF5-089EAF75714B}" dt="2022-01-17T16:37:39.376" v="2849" actId="20577"/>
        <pc:sldMkLst>
          <pc:docMk/>
          <pc:sldMk cId="4243370183" sldId="427"/>
        </pc:sldMkLst>
        <pc:spChg chg="mod">
          <ac:chgData name="Mark King" userId="38cf96e4-7471-49a4-b734-f1c6dc670c72" providerId="ADAL" clId="{C1754B01-41E8-469F-BCF5-089EAF75714B}" dt="2022-01-17T16:37:39.376" v="2849" actId="20577"/>
          <ac:spMkLst>
            <pc:docMk/>
            <pc:sldMk cId="4243370183" sldId="427"/>
            <ac:spMk id="7" creationId="{0DA48886-3859-4E34-9F6F-D49C025EAB3C}"/>
          </ac:spMkLst>
        </pc:spChg>
      </pc:sldChg>
      <pc:sldChg chg="modSp add mod">
        <pc:chgData name="Mark King" userId="38cf96e4-7471-49a4-b734-f1c6dc670c72" providerId="ADAL" clId="{C1754B01-41E8-469F-BCF5-089EAF75714B}" dt="2022-01-17T16:38:08.150" v="2889" actId="1076"/>
        <pc:sldMkLst>
          <pc:docMk/>
          <pc:sldMk cId="3262050959" sldId="428"/>
        </pc:sldMkLst>
        <pc:spChg chg="mod">
          <ac:chgData name="Mark King" userId="38cf96e4-7471-49a4-b734-f1c6dc670c72" providerId="ADAL" clId="{C1754B01-41E8-469F-BCF5-089EAF75714B}" dt="2022-01-17T16:38:08.150" v="2889" actId="1076"/>
          <ac:spMkLst>
            <pc:docMk/>
            <pc:sldMk cId="3262050959" sldId="428"/>
            <ac:spMk id="7" creationId="{0DA48886-3859-4E34-9F6F-D49C025EAB3C}"/>
          </ac:spMkLst>
        </pc:spChg>
      </pc:sldChg>
      <pc:sldChg chg="modSp add mod ord">
        <pc:chgData name="Mark King" userId="38cf96e4-7471-49a4-b734-f1c6dc670c72" providerId="ADAL" clId="{C1754B01-41E8-469F-BCF5-089EAF75714B}" dt="2022-01-17T16:39:57.505" v="2921" actId="5793"/>
        <pc:sldMkLst>
          <pc:docMk/>
          <pc:sldMk cId="3117430345" sldId="429"/>
        </pc:sldMkLst>
        <pc:spChg chg="mod">
          <ac:chgData name="Mark King" userId="38cf96e4-7471-49a4-b734-f1c6dc670c72" providerId="ADAL" clId="{C1754B01-41E8-469F-BCF5-089EAF75714B}" dt="2022-01-17T16:39:57.505" v="2921" actId="5793"/>
          <ac:spMkLst>
            <pc:docMk/>
            <pc:sldMk cId="3117430345" sldId="429"/>
            <ac:spMk id="9" creationId="{4925EE68-5A7F-4B83-8512-4CA899743935}"/>
          </ac:spMkLst>
        </pc:spChg>
        <pc:spChg chg="mod">
          <ac:chgData name="Mark King" userId="38cf96e4-7471-49a4-b734-f1c6dc670c72" providerId="ADAL" clId="{C1754B01-41E8-469F-BCF5-089EAF75714B}" dt="2022-01-17T16:38:29.933" v="2901" actId="20577"/>
          <ac:spMkLst>
            <pc:docMk/>
            <pc:sldMk cId="3117430345" sldId="429"/>
            <ac:spMk id="10" creationId="{8EB59616-703D-445F-85FF-2846A5D5D4F0}"/>
          </ac:spMkLst>
        </pc:spChg>
      </pc:sldChg>
      <pc:sldChg chg="modSp add mod">
        <pc:chgData name="Mark King" userId="38cf96e4-7471-49a4-b734-f1c6dc670c72" providerId="ADAL" clId="{C1754B01-41E8-469F-BCF5-089EAF75714B}" dt="2022-01-17T16:39:50.011" v="2920" actId="27636"/>
        <pc:sldMkLst>
          <pc:docMk/>
          <pc:sldMk cId="4008832476" sldId="430"/>
        </pc:sldMkLst>
        <pc:spChg chg="mod">
          <ac:chgData name="Mark King" userId="38cf96e4-7471-49a4-b734-f1c6dc670c72" providerId="ADAL" clId="{C1754B01-41E8-469F-BCF5-089EAF75714B}" dt="2022-01-17T16:39:50.011" v="2920" actId="27636"/>
          <ac:spMkLst>
            <pc:docMk/>
            <pc:sldMk cId="4008832476" sldId="430"/>
            <ac:spMk id="9" creationId="{4925EE68-5A7F-4B83-8512-4CA899743935}"/>
          </ac:spMkLst>
        </pc:spChg>
      </pc:sldChg>
      <pc:sldChg chg="modSp add mod ord">
        <pc:chgData name="Mark King" userId="38cf96e4-7471-49a4-b734-f1c6dc670c72" providerId="ADAL" clId="{C1754B01-41E8-469F-BCF5-089EAF75714B}" dt="2022-01-17T16:40:42.838" v="2988" actId="688"/>
        <pc:sldMkLst>
          <pc:docMk/>
          <pc:sldMk cId="4228767861" sldId="431"/>
        </pc:sldMkLst>
        <pc:spChg chg="mod">
          <ac:chgData name="Mark King" userId="38cf96e4-7471-49a4-b734-f1c6dc670c72" providerId="ADAL" clId="{C1754B01-41E8-469F-BCF5-089EAF75714B}" dt="2022-01-17T16:40:42.838" v="2988" actId="688"/>
          <ac:spMkLst>
            <pc:docMk/>
            <pc:sldMk cId="4228767861" sldId="431"/>
            <ac:spMk id="7" creationId="{0DA48886-3859-4E34-9F6F-D49C025EAB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59B43-998E-49BD-9778-14D7CA417E64}" type="datetimeFigureOut">
              <a:rPr lang="en-US" smtClean="0"/>
              <a:t>1/24/2022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06D97-0BEA-4A2B-8A5F-873D96EE044E}" type="slidenum">
              <a:rPr lang="en-US" smtClean="0"/>
              <a:t>‹#›</a:t>
            </a:fld>
            <a:endParaRPr lang="en-US" dirty="0"/>
          </a:p>
        </p:txBody>
      </p:sp>
    </p:spTree>
    <p:extLst>
      <p:ext uri="{BB962C8B-B14F-4D97-AF65-F5344CB8AC3E}">
        <p14:creationId xmlns:p14="http://schemas.microsoft.com/office/powerpoint/2010/main" val="333125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76664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834535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527849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016043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250279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71434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904966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464001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634853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820890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714425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728915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38045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53289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149735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057757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059964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3501047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693641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504761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058054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68272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512008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3100047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6314717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513848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218108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6757806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690704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6529261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159433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5024610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29244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8242207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513584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3822355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6177887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5835966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825088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008956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0494427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7747957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1016781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8489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157454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1584943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54517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49957248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4801613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8045962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3769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114447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99077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321515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504073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159748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60081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37763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87E7E4-22B8-4563-90A9-82C2F2EE3D9B}"/>
              </a:ext>
            </a:extLst>
          </p:cNvPr>
          <p:cNvSpPr>
            <a:spLocks noGrp="1"/>
          </p:cNvSpPr>
          <p:nvPr>
            <p:ph idx="1"/>
          </p:nvPr>
        </p:nvSpPr>
        <p:spPr>
          <a:xfrm>
            <a:off x="838200"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reeform: Shape 13">
            <a:extLst>
              <a:ext uri="{FF2B5EF4-FFF2-40B4-BE49-F238E27FC236}">
                <a16:creationId xmlns:a16="http://schemas.microsoft.com/office/drawing/2014/main" id="{6CA7D016-7F3E-42AE-8E88-2831840D063A}"/>
              </a:ext>
            </a:extLst>
          </p:cNvPr>
          <p:cNvSpPr/>
          <p:nvPr userDrawn="1"/>
        </p:nvSpPr>
        <p:spPr>
          <a:xfrm>
            <a:off x="45126"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BD38FA49-F54C-46BB-8304-6FA01A5FB09B}"/>
              </a:ext>
            </a:extLst>
          </p:cNvPr>
          <p:cNvSpPr/>
          <p:nvPr userDrawn="1"/>
        </p:nvSpPr>
        <p:spPr>
          <a:xfrm>
            <a:off x="3" y="60425"/>
            <a:ext cx="4395933"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a16="http://schemas.microsoft.com/office/drawing/2014/main" id="{BC43A9CD-3B45-484B-BD1B-18EDBCB5864C}"/>
              </a:ext>
            </a:extLst>
          </p:cNvPr>
          <p:cNvSpPr>
            <a:spLocks noGrp="1"/>
          </p:cNvSpPr>
          <p:nvPr>
            <p:ph type="title"/>
          </p:nvPr>
        </p:nvSpPr>
        <p:spPr>
          <a:xfrm>
            <a:off x="838200" y="15958"/>
            <a:ext cx="11353800"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id="{60333142-6414-40B5-BB7E-DF934194E3E4}"/>
              </a:ext>
            </a:extLst>
          </p:cNvPr>
          <p:cNvSpPr>
            <a:spLocks noGrp="1"/>
          </p:cNvSpPr>
          <p:nvPr>
            <p:ph type="subTitle" idx="13"/>
          </p:nvPr>
        </p:nvSpPr>
        <p:spPr>
          <a:xfrm>
            <a:off x="3047997" y="1018598"/>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4090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13504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338669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109259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4121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23872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283227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203206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C50D2E-283F-4FDB-AA56-52BFD0E33D5E}"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B8E10A-BA8C-4BE3-8E98-8947517C26D5}" type="slidenum">
              <a:rPr lang="en-US" smtClean="0"/>
              <a:t>‹#›</a:t>
            </a:fld>
            <a:endParaRPr lang="en-US" dirty="0"/>
          </a:p>
        </p:txBody>
      </p:sp>
    </p:spTree>
    <p:extLst>
      <p:ext uri="{BB962C8B-B14F-4D97-AF65-F5344CB8AC3E}">
        <p14:creationId xmlns:p14="http://schemas.microsoft.com/office/powerpoint/2010/main" val="25736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50D2E-283F-4FDB-AA56-52BFD0E33D5E}" type="datetimeFigureOut">
              <a:rPr lang="en-US" smtClean="0"/>
              <a:t>1/24/2022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8E10A-BA8C-4BE3-8E98-8947517C26D5}" type="slidenum">
              <a:rPr lang="en-US" smtClean="0"/>
              <a:t>‹#›</a:t>
            </a:fld>
            <a:endParaRPr lang="en-US" dirty="0"/>
          </a:p>
        </p:txBody>
      </p:sp>
    </p:spTree>
    <p:extLst>
      <p:ext uri="{BB962C8B-B14F-4D97-AF65-F5344CB8AC3E}">
        <p14:creationId xmlns:p14="http://schemas.microsoft.com/office/powerpoint/2010/main" val="7189463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2.xml"/><Relationship Id="rId5" Type="http://schemas.openxmlformats.org/officeDocument/2006/relationships/hyperlink" Target="mailto:mking@wnccumc.org" TargetMode="Externa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hyperlink" Target="https://www.irs.gov/businesses/small-businesses-self-employed/apply-for-an-employer-identification-number-ein-online" TargetMode="External"/><Relationship Id="rId5" Type="http://schemas.openxmlformats.org/officeDocument/2006/relationships/hyperlink" Target="https://www.ssa.gov/bso/bsowelcome.htm"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3.xml.rels><?xml version="1.0" encoding="UTF-8" standalone="yes"?>
<Relationships xmlns="http://schemas.openxmlformats.org/package/2006/relationships"><Relationship Id="rId8" Type="http://schemas.openxmlformats.org/officeDocument/2006/relationships/hyperlink" Target="mailto:ghernandez@wnccumc.org" TargetMode="External"/><Relationship Id="rId3" Type="http://schemas.openxmlformats.org/officeDocument/2006/relationships/image" Target="../media/image2.jpeg"/><Relationship Id="rId7" Type="http://schemas.openxmlformats.org/officeDocument/2006/relationships/hyperlink" Target="mailto:chindel@wnccumc.org" TargetMode="External"/><Relationship Id="rId2" Type="http://schemas.openxmlformats.org/officeDocument/2006/relationships/notesSlide" Target="../notesSlides/notesSlide53.xml"/><Relationship Id="rId1" Type="http://schemas.openxmlformats.org/officeDocument/2006/relationships/slideLayout" Target="../slideLayouts/slideLayout12.xml"/><Relationship Id="rId6" Type="http://schemas.openxmlformats.org/officeDocument/2006/relationships/hyperlink" Target="mailto:dbryant@wnccumc.org" TargetMode="External"/><Relationship Id="rId5" Type="http://schemas.openxmlformats.org/officeDocument/2006/relationships/hyperlink" Target="mailto:treasurer@wnccumc.org" TargetMode="External"/><Relationship Id="rId4" Type="http://schemas.openxmlformats.org/officeDocument/2006/relationships/image" Target="../media/image3.jp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7" name="Title 1">
            <a:extLst>
              <a:ext uri="{FF2B5EF4-FFF2-40B4-BE49-F238E27FC236}">
                <a16:creationId xmlns:a16="http://schemas.microsoft.com/office/drawing/2014/main" id="{18419B51-A445-4F6F-AE35-97276178B523}"/>
              </a:ext>
            </a:extLst>
          </p:cNvPr>
          <p:cNvSpPr txBox="1">
            <a:spLocks/>
          </p:cNvSpPr>
          <p:nvPr/>
        </p:nvSpPr>
        <p:spPr>
          <a:xfrm rot="20372362">
            <a:off x="1739144" y="2549647"/>
            <a:ext cx="6126585" cy="1214539"/>
          </a:xfrm>
          <a:prstGeom prst="rect">
            <a:avLst/>
          </a:prstGeom>
        </p:spPr>
        <p:txBody>
          <a:bodyPr vert="horz" lIns="91440" tIns="45720" rIns="91440" bIns="45720" rtlCol="0" anchor="b">
            <a:normAutofit fontScale="60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Church Finance 101 </a:t>
            </a:r>
          </a:p>
        </p:txBody>
      </p:sp>
      <p:sp>
        <p:nvSpPr>
          <p:cNvPr id="9" name="Subtitle 2">
            <a:extLst>
              <a:ext uri="{FF2B5EF4-FFF2-40B4-BE49-F238E27FC236}">
                <a16:creationId xmlns:a16="http://schemas.microsoft.com/office/drawing/2014/main" id="{AE295657-DC68-44A6-A9C3-B42E6C7585E0}"/>
              </a:ext>
            </a:extLst>
          </p:cNvPr>
          <p:cNvSpPr txBox="1">
            <a:spLocks/>
          </p:cNvSpPr>
          <p:nvPr/>
        </p:nvSpPr>
        <p:spPr>
          <a:xfrm rot="20287607">
            <a:off x="3372274" y="3607107"/>
            <a:ext cx="7226177" cy="604027"/>
          </a:xfrm>
          <a:prstGeom prst="rect">
            <a:avLst/>
          </a:prstGeom>
        </p:spPr>
        <p:txBody>
          <a:bodyPr vert="horz" lIns="91440" tIns="45720" rIns="91440" bIns="45720" rtlCol="0" anchor="t">
            <a:no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0" marR="0" lvl="0" indent="0"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400" b="0" i="0" u="none" strike="noStrike" kern="1200" cap="all" spc="0" normalizeH="0" baseline="0" noProof="0" dirty="0">
                <a:ln>
                  <a:noFill/>
                </a:ln>
                <a:solidFill>
                  <a:srgbClr val="1E5155">
                    <a:lumMod val="40000"/>
                    <a:lumOff val="60000"/>
                  </a:srgbClr>
                </a:solidFill>
                <a:effectLst/>
                <a:uLnTx/>
                <a:uFillTx/>
                <a:latin typeface="Century Gothic" panose="020B0502020202020204"/>
                <a:ea typeface="+mj-ea"/>
                <a:cs typeface="+mj-cs"/>
              </a:rPr>
              <a:t>Dr. r mark king, </a:t>
            </a:r>
          </a:p>
          <a:p>
            <a:pPr marL="0" marR="0" lvl="0" indent="0"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400" b="0" i="0" u="none" strike="noStrike" kern="1200" cap="all" spc="0" normalizeH="0" baseline="0" noProof="0" dirty="0">
                <a:ln>
                  <a:noFill/>
                </a:ln>
                <a:solidFill>
                  <a:srgbClr val="1E5155">
                    <a:lumMod val="40000"/>
                    <a:lumOff val="60000"/>
                  </a:srgbClr>
                </a:solidFill>
                <a:effectLst/>
                <a:uLnTx/>
                <a:uFillTx/>
                <a:latin typeface="Century Gothic" panose="020B0502020202020204"/>
                <a:ea typeface="+mj-ea"/>
                <a:cs typeface="+mj-cs"/>
              </a:rPr>
              <a:t>treasurer &amp; Director of Administrative Services</a:t>
            </a:r>
          </a:p>
        </p:txBody>
      </p:sp>
    </p:spTree>
    <p:extLst>
      <p:ext uri="{BB962C8B-B14F-4D97-AF65-F5344CB8AC3E}">
        <p14:creationId xmlns:p14="http://schemas.microsoft.com/office/powerpoint/2010/main" val="241529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WHY SEGREGATE DUTIES?</a:t>
            </a:r>
          </a:p>
        </p:txBody>
      </p:sp>
      <p:pic>
        <p:nvPicPr>
          <p:cNvPr id="7" name="Picture 3">
            <a:extLst>
              <a:ext uri="{FF2B5EF4-FFF2-40B4-BE49-F238E27FC236}">
                <a16:creationId xmlns:a16="http://schemas.microsoft.com/office/drawing/2014/main" id="{425C69BE-7B97-47C3-9CBB-E3D28A9F88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9608" y="2405104"/>
            <a:ext cx="3908388" cy="389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ED2A51C9-FB7A-4893-BFD7-533C6FF0C419}"/>
              </a:ext>
            </a:extLst>
          </p:cNvPr>
          <p:cNvSpPr txBox="1"/>
          <p:nvPr/>
        </p:nvSpPr>
        <p:spPr>
          <a:xfrm rot="1791247">
            <a:off x="1821797" y="3049728"/>
            <a:ext cx="1600200" cy="1200329"/>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No one reviews cancelled checks</a:t>
            </a:r>
          </a:p>
        </p:txBody>
      </p:sp>
      <p:sp>
        <p:nvSpPr>
          <p:cNvPr id="12" name="TextBox 11">
            <a:extLst>
              <a:ext uri="{FF2B5EF4-FFF2-40B4-BE49-F238E27FC236}">
                <a16:creationId xmlns:a16="http://schemas.microsoft.com/office/drawing/2014/main" id="{8B988B30-FAE3-47B7-960E-28795B201BE1}"/>
              </a:ext>
            </a:extLst>
          </p:cNvPr>
          <p:cNvSpPr txBox="1"/>
          <p:nvPr/>
        </p:nvSpPr>
        <p:spPr>
          <a:xfrm rot="2210617">
            <a:off x="8917865" y="2027743"/>
            <a:ext cx="1600200" cy="2308324"/>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No one checks bank statements to verify bank balances.  No one verifies Reserve Funds are even there</a:t>
            </a:r>
          </a:p>
        </p:txBody>
      </p:sp>
      <p:sp>
        <p:nvSpPr>
          <p:cNvPr id="11" name="TextBox 10">
            <a:extLst>
              <a:ext uri="{FF2B5EF4-FFF2-40B4-BE49-F238E27FC236}">
                <a16:creationId xmlns:a16="http://schemas.microsoft.com/office/drawing/2014/main" id="{FE1A823A-7924-427E-901F-A6F129DB83E8}"/>
              </a:ext>
            </a:extLst>
          </p:cNvPr>
          <p:cNvSpPr txBox="1"/>
          <p:nvPr/>
        </p:nvSpPr>
        <p:spPr>
          <a:xfrm rot="19507678">
            <a:off x="323457" y="3430896"/>
            <a:ext cx="1600200" cy="2308324"/>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Same person (or related persons) counts and deposits.  No one compares  counting slips with deposits.  </a:t>
            </a:r>
          </a:p>
        </p:txBody>
      </p:sp>
      <p:sp>
        <p:nvSpPr>
          <p:cNvPr id="13" name="TextBox 12">
            <a:extLst>
              <a:ext uri="{FF2B5EF4-FFF2-40B4-BE49-F238E27FC236}">
                <a16:creationId xmlns:a16="http://schemas.microsoft.com/office/drawing/2014/main" id="{343DAE58-00AA-4F36-80E5-E64C9FC92DF4}"/>
              </a:ext>
            </a:extLst>
          </p:cNvPr>
          <p:cNvSpPr txBox="1"/>
          <p:nvPr/>
        </p:nvSpPr>
        <p:spPr>
          <a:xfrm rot="20113671">
            <a:off x="10097415" y="4631604"/>
            <a:ext cx="1676400" cy="923330"/>
          </a:xfrm>
          <a:prstGeom prst="rect">
            <a:avLst/>
          </a:prstGeom>
          <a:noFill/>
        </p:spPr>
        <p:txBody>
          <a:bodyPr wrap="square" rtlCol="0">
            <a:spAutoFit/>
          </a:bodyPr>
          <a:lstStyle/>
          <a:p>
            <a:pPr defTabSz="457200"/>
            <a:r>
              <a:rPr lang="en-US" dirty="0">
                <a:solidFill>
                  <a:schemeClr val="accent3">
                    <a:lumMod val="60000"/>
                    <a:lumOff val="40000"/>
                  </a:schemeClr>
                </a:solidFill>
                <a:latin typeface="Constantia" panose="02030602050306030303" pitchFamily="18" charset="0"/>
              </a:rPr>
              <a:t>No one checks that mailed offerings sent.</a:t>
            </a:r>
          </a:p>
        </p:txBody>
      </p:sp>
    </p:spTree>
    <p:extLst>
      <p:ext uri="{BB962C8B-B14F-4D97-AF65-F5344CB8AC3E}">
        <p14:creationId xmlns:p14="http://schemas.microsoft.com/office/powerpoint/2010/main" val="211404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WHY SEGREGATE DUTIES?</a:t>
            </a:r>
          </a:p>
        </p:txBody>
      </p:sp>
      <p:pic>
        <p:nvPicPr>
          <p:cNvPr id="7" name="Picture 3">
            <a:extLst>
              <a:ext uri="{FF2B5EF4-FFF2-40B4-BE49-F238E27FC236}">
                <a16:creationId xmlns:a16="http://schemas.microsoft.com/office/drawing/2014/main" id="{425C69BE-7B97-47C3-9CBB-E3D28A9F88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9608" y="2405104"/>
            <a:ext cx="3908388" cy="389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8B988B30-FAE3-47B7-960E-28795B201BE1}"/>
              </a:ext>
            </a:extLst>
          </p:cNvPr>
          <p:cNvSpPr txBox="1"/>
          <p:nvPr/>
        </p:nvSpPr>
        <p:spPr>
          <a:xfrm>
            <a:off x="9158409" y="1773581"/>
            <a:ext cx="1600200" cy="4524315"/>
          </a:xfrm>
          <a:prstGeom prst="rect">
            <a:avLst/>
          </a:prstGeom>
          <a:noFill/>
        </p:spPr>
        <p:txBody>
          <a:bodyPr wrap="square" rtlCol="0">
            <a:spAutoFit/>
          </a:bodyPr>
          <a:lstStyle/>
          <a:p>
            <a:pPr algn="ctr"/>
            <a:r>
              <a:rPr lang="en-US" b="1" dirty="0">
                <a:solidFill>
                  <a:schemeClr val="accent3">
                    <a:lumMod val="60000"/>
                    <a:lumOff val="40000"/>
                  </a:schemeClr>
                </a:solidFill>
                <a:latin typeface="Constantia" panose="02030602050306030303" pitchFamily="18" charset="0"/>
              </a:rPr>
              <a:t>Don’t be so foolish as to think you or your fellow servants will never be tempted.  Jesus Himself was tempted!  Protect yourself and the church y0u love with good controls!</a:t>
            </a:r>
          </a:p>
        </p:txBody>
      </p:sp>
      <p:sp>
        <p:nvSpPr>
          <p:cNvPr id="11" name="TextBox 10">
            <a:extLst>
              <a:ext uri="{FF2B5EF4-FFF2-40B4-BE49-F238E27FC236}">
                <a16:creationId xmlns:a16="http://schemas.microsoft.com/office/drawing/2014/main" id="{FE1A823A-7924-427E-901F-A6F129DB83E8}"/>
              </a:ext>
            </a:extLst>
          </p:cNvPr>
          <p:cNvSpPr txBox="1"/>
          <p:nvPr/>
        </p:nvSpPr>
        <p:spPr>
          <a:xfrm>
            <a:off x="1108995" y="3148293"/>
            <a:ext cx="1600200" cy="2031325"/>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When you </a:t>
            </a:r>
            <a:r>
              <a:rPr lang="en-US" u="sng" dirty="0">
                <a:solidFill>
                  <a:schemeClr val="accent3">
                    <a:lumMod val="60000"/>
                    <a:lumOff val="40000"/>
                  </a:schemeClr>
                </a:solidFill>
                <a:latin typeface="Constantia" panose="02030602050306030303" pitchFamily="18" charset="0"/>
              </a:rPr>
              <a:t>remove opportunity</a:t>
            </a:r>
            <a:r>
              <a:rPr lang="en-US" dirty="0">
                <a:solidFill>
                  <a:schemeClr val="accent3">
                    <a:lumMod val="60000"/>
                    <a:lumOff val="40000"/>
                  </a:schemeClr>
                </a:solidFill>
                <a:latin typeface="Constantia" panose="02030602050306030303" pitchFamily="18" charset="0"/>
              </a:rPr>
              <a:t>, you drastically </a:t>
            </a:r>
            <a:r>
              <a:rPr lang="en-US" u="sng" dirty="0">
                <a:solidFill>
                  <a:schemeClr val="accent3">
                    <a:lumMod val="60000"/>
                    <a:lumOff val="40000"/>
                  </a:schemeClr>
                </a:solidFill>
                <a:latin typeface="Constantia" panose="02030602050306030303" pitchFamily="18" charset="0"/>
              </a:rPr>
              <a:t>decrease </a:t>
            </a:r>
            <a:r>
              <a:rPr lang="en-US" dirty="0">
                <a:solidFill>
                  <a:schemeClr val="accent3">
                    <a:lumMod val="60000"/>
                    <a:lumOff val="40000"/>
                  </a:schemeClr>
                </a:solidFill>
                <a:latin typeface="Constantia" panose="02030602050306030303" pitchFamily="18" charset="0"/>
              </a:rPr>
              <a:t>chance for fraud</a:t>
            </a:r>
          </a:p>
        </p:txBody>
      </p:sp>
    </p:spTree>
    <p:extLst>
      <p:ext uri="{BB962C8B-B14F-4D97-AF65-F5344CB8AC3E}">
        <p14:creationId xmlns:p14="http://schemas.microsoft.com/office/powerpoint/2010/main" val="253691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EXAMPLES OF POOR CONTROLS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fontScale="625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Only one person counts the offering.</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No rotation of individuals who count the offering.</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Individuals who count the offering are related.</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Only one person takes the offering to the safe/bank.</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One individual has access to the safe by himself or herself.</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The offering tally sheet is not reconciled with the deposit.</a:t>
            </a:r>
          </a:p>
          <a:p>
            <a:pPr>
              <a:lnSpc>
                <a:spcPct val="110000"/>
              </a:lnSpc>
              <a:spcBef>
                <a:spcPts val="0"/>
              </a:spcBef>
              <a:buClr>
                <a:srgbClr val="00B0F0"/>
              </a:buClr>
              <a:buFont typeface="Wingdings" panose="05000000000000000000" pitchFamily="2" charset="2"/>
              <a:buChar char="§"/>
            </a:pPr>
            <a:r>
              <a:rPr lang="en-US" sz="3600" dirty="0">
                <a:solidFill>
                  <a:schemeClr val="accent3">
                    <a:lumMod val="60000"/>
                    <a:lumOff val="40000"/>
                  </a:schemeClr>
                </a:solidFill>
              </a:rPr>
              <a:t>The person who prepares the deposit also makes the deposit.</a:t>
            </a:r>
          </a:p>
        </p:txBody>
      </p:sp>
    </p:spTree>
    <p:extLst>
      <p:ext uri="{BB962C8B-B14F-4D97-AF65-F5344CB8AC3E}">
        <p14:creationId xmlns:p14="http://schemas.microsoft.com/office/powerpoint/2010/main" val="4048500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FRAUD ENABLERS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fontScale="925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Same person deposits and records bank deposits.</a:t>
            </a:r>
          </a:p>
          <a:p>
            <a:pPr>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Same person writes checks, deposits cash and reconciles bank accounts.</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No required vacations of staff.</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No criminal background or credit checks of staff.</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No “term limits” for financial volunteers (treasurer, counters, etc.)</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No financial “expert” on Finance Committee.</a:t>
            </a:r>
          </a:p>
          <a:p>
            <a:pPr>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No surprise audits/financial and bank account reviews.</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Related persons on Finance Committee or familial relationships with financial staff.</a:t>
            </a:r>
          </a:p>
          <a:p>
            <a:pPr fontAlgn="auto">
              <a:buClr>
                <a:schemeClr val="accent3">
                  <a:lumMod val="60000"/>
                  <a:lumOff val="40000"/>
                </a:schemeClr>
              </a:buClr>
              <a:buFont typeface="Verdana" pitchFamily="34" charset="0"/>
              <a:buAutoNum type="arabicPeriod"/>
              <a:defRPr/>
            </a:pPr>
            <a:r>
              <a:rPr lang="en-US" altLang="en-US" dirty="0">
                <a:solidFill>
                  <a:schemeClr val="accent3">
                    <a:lumMod val="60000"/>
                    <a:lumOff val="40000"/>
                  </a:schemeClr>
                </a:solidFill>
              </a:rPr>
              <a:t>References are not checked when employees are hired.</a:t>
            </a:r>
          </a:p>
        </p:txBody>
      </p:sp>
    </p:spTree>
    <p:extLst>
      <p:ext uri="{BB962C8B-B14F-4D97-AF65-F5344CB8AC3E}">
        <p14:creationId xmlns:p14="http://schemas.microsoft.com/office/powerpoint/2010/main" val="304900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CHECKS AND BALANCES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chemeClr val="accent3">
                  <a:lumMod val="60000"/>
                  <a:lumOff val="40000"/>
                </a:schemeClr>
              </a:buClr>
            </a:pPr>
            <a:r>
              <a:rPr lang="en-US" dirty="0">
                <a:solidFill>
                  <a:schemeClr val="accent3">
                    <a:lumMod val="60000"/>
                    <a:lumOff val="40000"/>
                  </a:schemeClr>
                </a:solidFill>
              </a:rPr>
              <a:t>Deposit count sheets are compared to actual deposits.</a:t>
            </a:r>
          </a:p>
          <a:p>
            <a:pPr>
              <a:buClr>
                <a:schemeClr val="accent3">
                  <a:lumMod val="60000"/>
                  <a:lumOff val="40000"/>
                </a:schemeClr>
              </a:buClr>
            </a:pPr>
            <a:r>
              <a:rPr lang="en-US" dirty="0">
                <a:solidFill>
                  <a:schemeClr val="accent3">
                    <a:lumMod val="60000"/>
                    <a:lumOff val="40000"/>
                  </a:schemeClr>
                </a:solidFill>
              </a:rPr>
              <a:t>One person writes checks, but someone else signs them.</a:t>
            </a:r>
          </a:p>
          <a:p>
            <a:pPr>
              <a:buClr>
                <a:schemeClr val="accent3">
                  <a:lumMod val="60000"/>
                  <a:lumOff val="40000"/>
                </a:schemeClr>
              </a:buClr>
            </a:pPr>
            <a:r>
              <a:rPr lang="en-US" dirty="0">
                <a:solidFill>
                  <a:schemeClr val="accent3">
                    <a:lumMod val="60000"/>
                    <a:lumOff val="40000"/>
                  </a:schemeClr>
                </a:solidFill>
              </a:rPr>
              <a:t>Bank statement is reviewed occasionally by someone who does not balance it nor write / sign the checks.</a:t>
            </a:r>
          </a:p>
          <a:p>
            <a:pPr>
              <a:buClr>
                <a:schemeClr val="accent3">
                  <a:lumMod val="60000"/>
                  <a:lumOff val="40000"/>
                </a:schemeClr>
              </a:buClr>
            </a:pPr>
            <a:r>
              <a:rPr lang="en-US" dirty="0">
                <a:solidFill>
                  <a:schemeClr val="accent3">
                    <a:lumMod val="60000"/>
                    <a:lumOff val="40000"/>
                  </a:schemeClr>
                </a:solidFill>
              </a:rPr>
              <a:t>Bank accounts are not reconciled by person who writes checks.</a:t>
            </a:r>
          </a:p>
          <a:p>
            <a:pPr>
              <a:buClr>
                <a:schemeClr val="accent3">
                  <a:lumMod val="60000"/>
                  <a:lumOff val="40000"/>
                </a:schemeClr>
              </a:buClr>
            </a:pPr>
            <a:r>
              <a:rPr lang="en-US" dirty="0">
                <a:solidFill>
                  <a:schemeClr val="accent3">
                    <a:lumMod val="60000"/>
                    <a:lumOff val="40000"/>
                  </a:schemeClr>
                </a:solidFill>
              </a:rPr>
              <a:t>Outside person(s) review books.</a:t>
            </a:r>
          </a:p>
          <a:p>
            <a:pPr>
              <a:buClr>
                <a:schemeClr val="accent3">
                  <a:lumMod val="60000"/>
                  <a:lumOff val="40000"/>
                </a:schemeClr>
              </a:buClr>
            </a:pPr>
            <a:r>
              <a:rPr lang="en-US" dirty="0">
                <a:solidFill>
                  <a:schemeClr val="accent3">
                    <a:lumMod val="60000"/>
                    <a:lumOff val="40000"/>
                  </a:schemeClr>
                </a:solidFill>
              </a:rPr>
              <a:t>Cancelled checks are reviewed.</a:t>
            </a:r>
          </a:p>
        </p:txBody>
      </p:sp>
    </p:spTree>
    <p:extLst>
      <p:ext uri="{BB962C8B-B14F-4D97-AF65-F5344CB8AC3E}">
        <p14:creationId xmlns:p14="http://schemas.microsoft.com/office/powerpoint/2010/main" val="422725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How To Segregate Duties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chemeClr val="accent3">
                  <a:lumMod val="60000"/>
                  <a:lumOff val="40000"/>
                </a:schemeClr>
              </a:buClr>
            </a:pPr>
            <a:r>
              <a:rPr lang="en-US" sz="2400" dirty="0">
                <a:solidFill>
                  <a:schemeClr val="accent3">
                    <a:lumMod val="60000"/>
                    <a:lumOff val="40000"/>
                  </a:schemeClr>
                </a:solidFill>
              </a:rPr>
              <a:t>At least two unrelated, trustworthy, and competent people.</a:t>
            </a:r>
          </a:p>
          <a:p>
            <a:pPr>
              <a:buClr>
                <a:schemeClr val="accent3">
                  <a:lumMod val="60000"/>
                  <a:lumOff val="40000"/>
                </a:schemeClr>
              </a:buClr>
            </a:pPr>
            <a:r>
              <a:rPr lang="en-US" sz="2400" dirty="0">
                <a:solidFill>
                  <a:schemeClr val="accent3">
                    <a:lumMod val="60000"/>
                    <a:lumOff val="40000"/>
                  </a:schemeClr>
                </a:solidFill>
              </a:rPr>
              <a:t>One is Treasurer; one is Financial Secretary.</a:t>
            </a:r>
          </a:p>
          <a:p>
            <a:pPr>
              <a:buClr>
                <a:schemeClr val="accent3">
                  <a:lumMod val="60000"/>
                  <a:lumOff val="40000"/>
                </a:schemeClr>
              </a:buClr>
            </a:pPr>
            <a:r>
              <a:rPr lang="en-US" sz="2400" dirty="0">
                <a:solidFill>
                  <a:schemeClr val="accent3">
                    <a:lumMod val="60000"/>
                    <a:lumOff val="40000"/>
                  </a:schemeClr>
                </a:solidFill>
              </a:rPr>
              <a:t>Can switch the duties listed, if one set is performed by Treasurer, and the other by Financial Secretary.</a:t>
            </a:r>
          </a:p>
          <a:p>
            <a:pPr>
              <a:buClr>
                <a:schemeClr val="accent3">
                  <a:lumMod val="60000"/>
                  <a:lumOff val="40000"/>
                </a:schemeClr>
              </a:buClr>
            </a:pPr>
            <a:r>
              <a:rPr lang="en-US" sz="2400" dirty="0">
                <a:solidFill>
                  <a:schemeClr val="accent3">
                    <a:lumMod val="60000"/>
                    <a:lumOff val="40000"/>
                  </a:schemeClr>
                </a:solidFill>
              </a:rPr>
              <a:t>Both should report to Finance Committee at least quarterly.</a:t>
            </a:r>
          </a:p>
        </p:txBody>
      </p:sp>
    </p:spTree>
    <p:extLst>
      <p:ext uri="{BB962C8B-B14F-4D97-AF65-F5344CB8AC3E}">
        <p14:creationId xmlns:p14="http://schemas.microsoft.com/office/powerpoint/2010/main" val="3175099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TREASURER’S ROLE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sz="1800" dirty="0">
                <a:solidFill>
                  <a:schemeClr val="accent3">
                    <a:lumMod val="60000"/>
                    <a:lumOff val="40000"/>
                  </a:schemeClr>
                </a:solidFill>
              </a:rPr>
              <a:t>Keep accurate records:</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Disburse funds to causes for which they were given.</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Make sure reserve or escrow funds are </a:t>
            </a:r>
            <a:r>
              <a:rPr lang="en-US" altLang="en-US" u="sng" dirty="0">
                <a:solidFill>
                  <a:schemeClr val="accent3">
                    <a:lumMod val="60000"/>
                    <a:lumOff val="40000"/>
                  </a:schemeClr>
                </a:solidFill>
              </a:rPr>
              <a:t>not</a:t>
            </a:r>
            <a:r>
              <a:rPr lang="en-US" altLang="en-US" dirty="0">
                <a:solidFill>
                  <a:schemeClr val="accent3">
                    <a:lumMod val="60000"/>
                    <a:lumOff val="40000"/>
                  </a:schemeClr>
                </a:solidFill>
              </a:rPr>
              <a:t> used for current expenses.</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Do not talk (information is confidential). </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Signs checks that are prepared by Financial Secretary (but does not prepare them).</a:t>
            </a:r>
          </a:p>
          <a:p>
            <a:pPr>
              <a:spcBef>
                <a:spcPct val="0"/>
              </a:spcBef>
              <a:buClr>
                <a:schemeClr val="accent3">
                  <a:lumMod val="60000"/>
                  <a:lumOff val="40000"/>
                </a:schemeClr>
              </a:buClr>
            </a:pPr>
            <a:r>
              <a:rPr lang="en-US" altLang="en-US" sz="1800" dirty="0">
                <a:solidFill>
                  <a:schemeClr val="accent3">
                    <a:lumMod val="60000"/>
                    <a:lumOff val="40000"/>
                  </a:schemeClr>
                </a:solidFill>
              </a:rPr>
              <a:t>Manage Funds:  </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Oversees counting.</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Careful record keeping.</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Invest unused funds  (work with Finance Committee).</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Timely payment of designated funds (including monthly apportionment payments to Conf. Treasurer).</a:t>
            </a:r>
          </a:p>
        </p:txBody>
      </p:sp>
    </p:spTree>
    <p:extLst>
      <p:ext uri="{BB962C8B-B14F-4D97-AF65-F5344CB8AC3E}">
        <p14:creationId xmlns:p14="http://schemas.microsoft.com/office/powerpoint/2010/main" val="745000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TREASURER’S ROLE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Reporting is IMPORTANT:</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Regular reporting of receipts &amp; disbursements in an accurate and easily interpreted way.</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Report to Finance Committee and to Church Council or Administrative Board (monthly, at least quarterly).</a:t>
            </a:r>
          </a:p>
          <a:p>
            <a:pPr marL="339725" lvl="1" indent="-339725">
              <a:spcBef>
                <a:spcPct val="0"/>
              </a:spcBef>
              <a:buClr>
                <a:schemeClr val="accent3">
                  <a:lumMod val="60000"/>
                  <a:lumOff val="40000"/>
                </a:schemeClr>
              </a:buClr>
            </a:pPr>
            <a:r>
              <a:rPr lang="en-US" altLang="en-US" dirty="0">
                <a:solidFill>
                  <a:schemeClr val="accent3">
                    <a:lumMod val="60000"/>
                    <a:lumOff val="40000"/>
                  </a:schemeClr>
                </a:solidFill>
              </a:rPr>
              <a:t>Records of income and expenses should be available to Finance Committee, Minister, and other church leaders.</a:t>
            </a:r>
          </a:p>
          <a:p>
            <a:pPr>
              <a:spcBef>
                <a:spcPct val="0"/>
              </a:spcBef>
              <a:buClr>
                <a:schemeClr val="accent3">
                  <a:lumMod val="60000"/>
                  <a:lumOff val="40000"/>
                </a:schemeClr>
              </a:buClr>
            </a:pPr>
            <a:r>
              <a:rPr lang="en-US" altLang="en-US" dirty="0">
                <a:solidFill>
                  <a:schemeClr val="accent3">
                    <a:lumMod val="60000"/>
                    <a:lumOff val="40000"/>
                  </a:schemeClr>
                </a:solidFill>
              </a:rPr>
              <a:t>Review Minister’s Compensation Form (from Chg. Conf.) to see about various withholdings.</a:t>
            </a:r>
            <a:endParaRPr lang="en-US" dirty="0">
              <a:solidFill>
                <a:schemeClr val="accent3">
                  <a:lumMod val="60000"/>
                  <a:lumOff val="40000"/>
                </a:schemeClr>
              </a:solidFill>
            </a:endParaRPr>
          </a:p>
          <a:p>
            <a:pPr>
              <a:spcBef>
                <a:spcPct val="0"/>
              </a:spcBef>
              <a:buClr>
                <a:schemeClr val="accent3">
                  <a:lumMod val="60000"/>
                  <a:lumOff val="40000"/>
                </a:schemeClr>
              </a:buClr>
            </a:pPr>
            <a:r>
              <a:rPr lang="en-US" altLang="en-US" dirty="0">
                <a:solidFill>
                  <a:schemeClr val="accent3">
                    <a:lumMod val="60000"/>
                    <a:lumOff val="40000"/>
                  </a:schemeClr>
                </a:solidFill>
              </a:rPr>
              <a:t>Does NOT count nor deposit funds.</a:t>
            </a:r>
          </a:p>
          <a:p>
            <a:pPr>
              <a:spcBef>
                <a:spcPct val="0"/>
              </a:spcBef>
              <a:buClr>
                <a:schemeClr val="accent3">
                  <a:lumMod val="60000"/>
                  <a:lumOff val="40000"/>
                </a:schemeClr>
              </a:buClr>
            </a:pPr>
            <a:r>
              <a:rPr lang="en-US" altLang="en-US" dirty="0">
                <a:solidFill>
                  <a:schemeClr val="accent3">
                    <a:lumMod val="60000"/>
                    <a:lumOff val="40000"/>
                  </a:schemeClr>
                </a:solidFill>
              </a:rPr>
              <a:t>Does NOT write checks.</a:t>
            </a:r>
          </a:p>
        </p:txBody>
      </p:sp>
    </p:spTree>
    <p:extLst>
      <p:ext uri="{BB962C8B-B14F-4D97-AF65-F5344CB8AC3E}">
        <p14:creationId xmlns:p14="http://schemas.microsoft.com/office/powerpoint/2010/main" val="4231736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Financial Reporting</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Have written reports, with budget, current monthly expenditures as well as year to date amounts.</a:t>
            </a:r>
          </a:p>
          <a:p>
            <a:pPr>
              <a:spcBef>
                <a:spcPct val="0"/>
              </a:spcBef>
              <a:buClr>
                <a:schemeClr val="accent3">
                  <a:lumMod val="60000"/>
                  <a:lumOff val="40000"/>
                </a:schemeClr>
              </a:buClr>
            </a:pPr>
            <a:r>
              <a:rPr lang="en-US" altLang="en-US" dirty="0">
                <a:solidFill>
                  <a:schemeClr val="accent3">
                    <a:lumMod val="60000"/>
                    <a:lumOff val="40000"/>
                  </a:schemeClr>
                </a:solidFill>
              </a:rPr>
              <a:t>Report on ALL church funds – EVERY account.</a:t>
            </a:r>
          </a:p>
          <a:p>
            <a:pPr>
              <a:spcBef>
                <a:spcPct val="0"/>
              </a:spcBef>
              <a:buClr>
                <a:schemeClr val="accent3">
                  <a:lumMod val="60000"/>
                  <a:lumOff val="40000"/>
                </a:schemeClr>
              </a:buClr>
            </a:pPr>
            <a:r>
              <a:rPr lang="en-US" altLang="en-US" dirty="0">
                <a:solidFill>
                  <a:schemeClr val="accent3">
                    <a:lumMod val="60000"/>
                    <a:lumOff val="40000"/>
                  </a:schemeClr>
                </a:solidFill>
              </a:rPr>
              <a:t>ATTITUDE MATTERS – openness, humility, upbeat, avoiding “gloom and doom”.</a:t>
            </a:r>
          </a:p>
          <a:p>
            <a:pPr>
              <a:spcBef>
                <a:spcPct val="0"/>
              </a:spcBef>
              <a:buClr>
                <a:schemeClr val="accent3">
                  <a:lumMod val="60000"/>
                  <a:lumOff val="40000"/>
                </a:schemeClr>
              </a:buClr>
            </a:pPr>
            <a:r>
              <a:rPr lang="en-US" altLang="en-US" dirty="0">
                <a:solidFill>
                  <a:schemeClr val="accent3">
                    <a:lumMod val="60000"/>
                    <a:lumOff val="40000"/>
                  </a:schemeClr>
                </a:solidFill>
              </a:rPr>
              <a:t>More than just the “balance in the bank.”</a:t>
            </a:r>
          </a:p>
          <a:p>
            <a:pPr>
              <a:spcBef>
                <a:spcPct val="0"/>
              </a:spcBef>
              <a:buClr>
                <a:schemeClr val="accent3">
                  <a:lumMod val="60000"/>
                  <a:lumOff val="40000"/>
                </a:schemeClr>
              </a:buClr>
            </a:pPr>
            <a:r>
              <a:rPr lang="en-US" altLang="en-US" dirty="0">
                <a:solidFill>
                  <a:schemeClr val="accent3">
                    <a:lumMod val="60000"/>
                    <a:lumOff val="40000"/>
                  </a:schemeClr>
                </a:solidFill>
              </a:rPr>
              <a:t>Report on ways funds were used – not just the amounts spent, but the ministry that is enabled.</a:t>
            </a:r>
          </a:p>
        </p:txBody>
      </p:sp>
    </p:spTree>
    <p:extLst>
      <p:ext uri="{BB962C8B-B14F-4D97-AF65-F5344CB8AC3E}">
        <p14:creationId xmlns:p14="http://schemas.microsoft.com/office/powerpoint/2010/main" val="184471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Financial Reporting</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Who is visited?  Who grieves and is served?  Are parents supported?  Are children taught?  Are young people guided?  Are the hungry fed?</a:t>
            </a:r>
          </a:p>
          <a:p>
            <a:pPr marL="0" indent="0">
              <a:spcBef>
                <a:spcPct val="0"/>
              </a:spcBef>
              <a:buNone/>
            </a:pPr>
            <a:endParaRPr lang="en-US" altLang="en-US" dirty="0">
              <a:solidFill>
                <a:schemeClr val="accent3">
                  <a:lumMod val="60000"/>
                  <a:lumOff val="40000"/>
                </a:schemeClr>
              </a:solidFill>
            </a:endParaRPr>
          </a:p>
          <a:p>
            <a:pPr>
              <a:spcBef>
                <a:spcPct val="0"/>
              </a:spcBef>
              <a:buClr>
                <a:schemeClr val="accent3">
                  <a:lumMod val="60000"/>
                  <a:lumOff val="40000"/>
                </a:schemeClr>
              </a:buClr>
            </a:pPr>
            <a:r>
              <a:rPr lang="en-US" altLang="en-US" dirty="0">
                <a:solidFill>
                  <a:schemeClr val="accent3">
                    <a:lumMod val="60000"/>
                    <a:lumOff val="40000"/>
                  </a:schemeClr>
                </a:solidFill>
              </a:rPr>
              <a:t>Sharing the Impact of ministry is critical!</a:t>
            </a:r>
          </a:p>
          <a:p>
            <a:pPr>
              <a:spcBef>
                <a:spcPct val="0"/>
              </a:spcBef>
            </a:pPr>
            <a:endParaRPr lang="en-US" altLang="en-US" dirty="0">
              <a:solidFill>
                <a:schemeClr val="accent3">
                  <a:lumMod val="60000"/>
                  <a:lumOff val="40000"/>
                </a:schemeClr>
              </a:solidFill>
            </a:endParaRPr>
          </a:p>
          <a:p>
            <a:pPr>
              <a:spcBef>
                <a:spcPct val="0"/>
              </a:spcBef>
              <a:buClr>
                <a:schemeClr val="accent3">
                  <a:lumMod val="60000"/>
                  <a:lumOff val="40000"/>
                </a:schemeClr>
              </a:buClr>
            </a:pPr>
            <a:r>
              <a:rPr lang="en-US" altLang="en-US" dirty="0">
                <a:solidFill>
                  <a:schemeClr val="accent3">
                    <a:lumMod val="60000"/>
                    <a:lumOff val="40000"/>
                  </a:schemeClr>
                </a:solidFill>
              </a:rPr>
              <a:t>Answer questions, be willing to discuss.</a:t>
            </a:r>
          </a:p>
          <a:p>
            <a:pPr marL="0" indent="0">
              <a:spcBef>
                <a:spcPct val="0"/>
              </a:spcBef>
              <a:buNone/>
            </a:pPr>
            <a:endParaRPr lang="en-US" altLang="en-US" dirty="0">
              <a:solidFill>
                <a:schemeClr val="accent3">
                  <a:lumMod val="60000"/>
                  <a:lumOff val="40000"/>
                </a:schemeClr>
              </a:solidFill>
            </a:endParaRPr>
          </a:p>
          <a:p>
            <a:pPr>
              <a:spcBef>
                <a:spcPct val="0"/>
              </a:spcBef>
              <a:buClr>
                <a:schemeClr val="accent3">
                  <a:lumMod val="60000"/>
                  <a:lumOff val="40000"/>
                </a:schemeClr>
              </a:buClr>
            </a:pPr>
            <a:r>
              <a:rPr lang="en-US" altLang="en-US" dirty="0">
                <a:solidFill>
                  <a:schemeClr val="accent3">
                    <a:lumMod val="60000"/>
                    <a:lumOff val="40000"/>
                  </a:schemeClr>
                </a:solidFill>
              </a:rPr>
              <a:t>Ask about how to handle cash balances.</a:t>
            </a:r>
          </a:p>
          <a:p>
            <a:pPr marL="0" indent="0">
              <a:spcBef>
                <a:spcPct val="0"/>
              </a:spcBef>
              <a:buNone/>
            </a:pPr>
            <a:endParaRPr lang="en-US" altLang="en-US" dirty="0">
              <a:solidFill>
                <a:schemeClr val="accent3">
                  <a:lumMod val="60000"/>
                  <a:lumOff val="40000"/>
                </a:schemeClr>
              </a:solidFill>
            </a:endParaRPr>
          </a:p>
          <a:p>
            <a:pPr>
              <a:spcBef>
                <a:spcPct val="0"/>
              </a:spcBef>
              <a:buClr>
                <a:schemeClr val="accent3">
                  <a:lumMod val="60000"/>
                  <a:lumOff val="40000"/>
                </a:schemeClr>
              </a:buClr>
            </a:pPr>
            <a:r>
              <a:rPr lang="en-US" altLang="en-US" dirty="0">
                <a:solidFill>
                  <a:schemeClr val="accent3">
                    <a:lumMod val="60000"/>
                    <a:lumOff val="40000"/>
                  </a:schemeClr>
                </a:solidFill>
              </a:rPr>
              <a:t>Ask about how much for reserves.  Is a “sinking fund” needed?</a:t>
            </a:r>
          </a:p>
        </p:txBody>
      </p:sp>
    </p:spTree>
    <p:extLst>
      <p:ext uri="{BB962C8B-B14F-4D97-AF65-F5344CB8AC3E}">
        <p14:creationId xmlns:p14="http://schemas.microsoft.com/office/powerpoint/2010/main" val="245232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TOPICS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1888300" y="2205857"/>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Role of Treasurer/Financial Secretary</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Segregation of Duties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The Joy of Payroll</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Pension and Benefits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Year End Reports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Apportionments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Taxes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Audits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Helpful Resources</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232502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FINANCIAL SECRETARY’S ROLE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sz="3200" dirty="0">
                <a:solidFill>
                  <a:schemeClr val="accent3">
                    <a:lumMod val="60000"/>
                    <a:lumOff val="40000"/>
                  </a:schemeClr>
                </a:solidFill>
              </a:rPr>
              <a:t>One of most important offices in a church.</a:t>
            </a:r>
          </a:p>
          <a:p>
            <a:pPr>
              <a:spcBef>
                <a:spcPct val="0"/>
              </a:spcBef>
              <a:buClr>
                <a:schemeClr val="accent3">
                  <a:lumMod val="60000"/>
                  <a:lumOff val="40000"/>
                </a:schemeClr>
              </a:buClr>
            </a:pPr>
            <a:r>
              <a:rPr lang="en-US" altLang="en-US" sz="3200" dirty="0">
                <a:solidFill>
                  <a:schemeClr val="accent3">
                    <a:lumMod val="60000"/>
                    <a:lumOff val="40000"/>
                  </a:schemeClr>
                </a:solidFill>
              </a:rPr>
              <a:t>Protects both Treasurer and Church.</a:t>
            </a:r>
          </a:p>
          <a:p>
            <a:pPr>
              <a:spcBef>
                <a:spcPct val="0"/>
              </a:spcBef>
              <a:buClr>
                <a:schemeClr val="accent3">
                  <a:lumMod val="60000"/>
                  <a:lumOff val="40000"/>
                </a:schemeClr>
              </a:buClr>
            </a:pPr>
            <a:r>
              <a:rPr lang="en-US" altLang="en-US" sz="3200" dirty="0">
                <a:solidFill>
                  <a:schemeClr val="accent3">
                    <a:lumMod val="60000"/>
                    <a:lumOff val="40000"/>
                  </a:schemeClr>
                </a:solidFill>
              </a:rPr>
              <a:t>Cannot be Treasurer nor related to the Treasurer (¶ 258.4).</a:t>
            </a:r>
          </a:p>
        </p:txBody>
      </p:sp>
    </p:spTree>
    <p:extLst>
      <p:ext uri="{BB962C8B-B14F-4D97-AF65-F5344CB8AC3E}">
        <p14:creationId xmlns:p14="http://schemas.microsoft.com/office/powerpoint/2010/main" val="1070183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8479304"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FINANCIAL SECRETARY’S ROLE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Receives, records, deposits all funds received by the church.</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Keeps records of all funds received.</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Records all funds received from individuals.</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Tax laws require documentation of all gifts.</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Sends out donor receipts at least quarterly.</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Writes checks for Treasurer to sign.</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Balances bank statements.</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Does NOT sign checks.</a:t>
            </a:r>
          </a:p>
        </p:txBody>
      </p:sp>
    </p:spTree>
    <p:extLst>
      <p:ext uri="{BB962C8B-B14F-4D97-AF65-F5344CB8AC3E}">
        <p14:creationId xmlns:p14="http://schemas.microsoft.com/office/powerpoint/2010/main" val="2146117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9911062"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DO WE </a:t>
            </a:r>
            <a:r>
              <a:rPr lang="en-US" i="1" dirty="0">
                <a:solidFill>
                  <a:schemeClr val="accent3">
                    <a:lumMod val="60000"/>
                    <a:lumOff val="40000"/>
                  </a:schemeClr>
                </a:solidFill>
                <a:latin typeface="Century Gothic" panose="020B0502020202020204"/>
              </a:rPr>
              <a:t>HAVE</a:t>
            </a:r>
            <a:r>
              <a:rPr lang="en-US" dirty="0">
                <a:solidFill>
                  <a:schemeClr val="accent3">
                    <a:lumMod val="60000"/>
                    <a:lumOff val="40000"/>
                  </a:schemeClr>
                </a:solidFill>
                <a:latin typeface="Century Gothic" panose="020B0502020202020204"/>
              </a:rPr>
              <a:t> TO SEGREGATE DUTIES?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1" indent="0" algn="l" defTabSz="457207" rtl="0" eaLnBrk="1" fontAlgn="auto" latinLnBrk="0" hangingPunct="1">
              <a:lnSpc>
                <a:spcPct val="100000"/>
              </a:lnSpc>
              <a:spcBef>
                <a:spcPct val="0"/>
              </a:spcBef>
              <a:spcAft>
                <a:spcPts val="0"/>
              </a:spcAft>
              <a:buClr>
                <a:schemeClr val="accent3">
                  <a:lumMod val="60000"/>
                  <a:lumOff val="40000"/>
                </a:schemeClr>
              </a:buClr>
              <a:buSzPct val="80000"/>
              <a:buNone/>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Expect to hear comments like these:</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lang="en-US" altLang="en-US" sz="2400" dirty="0">
                <a:solidFill>
                  <a:schemeClr val="accent3">
                    <a:lumMod val="60000"/>
                    <a:lumOff val="40000"/>
                  </a:schemeClr>
                </a:solidFill>
                <a:latin typeface="Century Gothic" panose="020B0502020202020204"/>
              </a:rPr>
              <a:t>“We’re just a small church”</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lang="en-US" altLang="en-US" sz="2400" dirty="0">
                <a:solidFill>
                  <a:schemeClr val="accent3">
                    <a:lumMod val="60000"/>
                    <a:lumOff val="40000"/>
                  </a:schemeClr>
                </a:solidFill>
                <a:latin typeface="Century Gothic" panose="020B0502020202020204"/>
              </a:rPr>
              <a:t>“We don’t need this”</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“It’s just too much work”</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r>
              <a:rPr lang="en-US" altLang="en-US" sz="2400" dirty="0">
                <a:solidFill>
                  <a:schemeClr val="accent3">
                    <a:lumMod val="60000"/>
                    <a:lumOff val="40000"/>
                  </a:schemeClr>
                </a:solidFill>
                <a:latin typeface="Century Gothic" panose="020B0502020202020204"/>
              </a:rPr>
              <a:t>“We trust you- don’t you trust us?”</a:t>
            </a: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endPar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a:p>
            <a:pPr marL="339725" marR="0" lvl="1" indent="-339725" algn="l" defTabSz="457207" rtl="0" eaLnBrk="1" fontAlgn="auto" latinLnBrk="0" hangingPunct="1">
              <a:lnSpc>
                <a:spcPct val="100000"/>
              </a:lnSpc>
              <a:spcBef>
                <a:spcPct val="0"/>
              </a:spcBef>
              <a:spcAft>
                <a:spcPts val="0"/>
              </a:spcAft>
              <a:buClr>
                <a:schemeClr val="accent3">
                  <a:lumMod val="60000"/>
                  <a:lumOff val="40000"/>
                </a:schemeClr>
              </a:buClr>
              <a:buSzPct val="80000"/>
              <a:buFont typeface="Wingdings 3" charset="2"/>
              <a:buChar char=""/>
              <a:tabLst/>
              <a:defRPr/>
            </a:pPr>
            <a:endParaRPr lang="en-US" altLang="en-US" sz="2400" dirty="0">
              <a:solidFill>
                <a:schemeClr val="accent3">
                  <a:lumMod val="60000"/>
                  <a:lumOff val="40000"/>
                </a:schemeClr>
              </a:solidFill>
              <a:latin typeface="Century Gothic" panose="020B0502020202020204"/>
            </a:endParaRPr>
          </a:p>
          <a:p>
            <a:pPr marL="0" marR="0" lvl="1" indent="0" algn="l" defTabSz="457207" rtl="0" eaLnBrk="1" fontAlgn="auto" latinLnBrk="0" hangingPunct="1">
              <a:lnSpc>
                <a:spcPct val="100000"/>
              </a:lnSpc>
              <a:spcBef>
                <a:spcPct val="0"/>
              </a:spcBef>
              <a:spcAft>
                <a:spcPts val="0"/>
              </a:spcAft>
              <a:buClr>
                <a:schemeClr val="accent3">
                  <a:lumMod val="60000"/>
                  <a:lumOff val="40000"/>
                </a:schemeClr>
              </a:buClr>
              <a:buSzPct val="80000"/>
              <a:buNone/>
              <a:tabLst/>
              <a:defRPr/>
            </a:pPr>
            <a:r>
              <a:rPr kumimoji="0" lang="en-US" altLang="en-US" sz="24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These are initial reactions to a new idea.  None of these are valid reasons not to have proper controls.</a:t>
            </a:r>
          </a:p>
        </p:txBody>
      </p:sp>
    </p:spTree>
    <p:extLst>
      <p:ext uri="{BB962C8B-B14F-4D97-AF65-F5344CB8AC3E}">
        <p14:creationId xmlns:p14="http://schemas.microsoft.com/office/powerpoint/2010/main" val="2001731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23871"/>
            <a:ext cx="9911062"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DO WE </a:t>
            </a:r>
            <a:r>
              <a:rPr lang="en-US" i="1" dirty="0">
                <a:solidFill>
                  <a:schemeClr val="accent3">
                    <a:lumMod val="60000"/>
                    <a:lumOff val="40000"/>
                  </a:schemeClr>
                </a:solidFill>
                <a:latin typeface="Century Gothic" panose="020B0502020202020204"/>
              </a:rPr>
              <a:t>HAVE </a:t>
            </a:r>
            <a:r>
              <a:rPr lang="en-US" dirty="0">
                <a:solidFill>
                  <a:schemeClr val="accent3">
                    <a:lumMod val="60000"/>
                    <a:lumOff val="40000"/>
                  </a:schemeClr>
                </a:solidFill>
                <a:latin typeface="Century Gothic" panose="020B0502020202020204"/>
              </a:rPr>
              <a:t>TO SEGREGATE DUTIES?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chemeClr val="accent3">
                  <a:lumMod val="60000"/>
                  <a:lumOff val="40000"/>
                </a:schemeClr>
              </a:buClr>
            </a:pPr>
            <a:r>
              <a:rPr lang="en-US" dirty="0">
                <a:solidFill>
                  <a:schemeClr val="accent3">
                    <a:lumMod val="60000"/>
                    <a:lumOff val="40000"/>
                  </a:schemeClr>
                </a:solidFill>
              </a:rPr>
              <a:t>Failure to segregate duties is failure to exercise fiduciary responsibility and to PROTECT volunteers.</a:t>
            </a:r>
          </a:p>
          <a:p>
            <a:pPr>
              <a:buClr>
                <a:schemeClr val="accent3">
                  <a:lumMod val="60000"/>
                  <a:lumOff val="40000"/>
                </a:schemeClr>
              </a:buClr>
            </a:pPr>
            <a:r>
              <a:rPr lang="en-US" dirty="0">
                <a:solidFill>
                  <a:schemeClr val="accent3">
                    <a:lumMod val="60000"/>
                    <a:lumOff val="40000"/>
                  </a:schemeClr>
                </a:solidFill>
              </a:rPr>
              <a:t>Every church, of every size, has at least two trustworthy people in it.</a:t>
            </a:r>
          </a:p>
          <a:p>
            <a:pPr>
              <a:buClr>
                <a:schemeClr val="accent3">
                  <a:lumMod val="60000"/>
                  <a:lumOff val="40000"/>
                </a:schemeClr>
              </a:buClr>
            </a:pPr>
            <a:r>
              <a:rPr lang="en-US" dirty="0">
                <a:solidFill>
                  <a:schemeClr val="accent3">
                    <a:lumMod val="60000"/>
                    <a:lumOff val="40000"/>
                  </a:schemeClr>
                </a:solidFill>
              </a:rPr>
              <a:t>Treasurer should take the lead, insist on this!</a:t>
            </a:r>
          </a:p>
          <a:p>
            <a:pPr>
              <a:buClr>
                <a:schemeClr val="accent3">
                  <a:lumMod val="60000"/>
                  <a:lumOff val="40000"/>
                </a:schemeClr>
              </a:buClr>
            </a:pPr>
            <a:r>
              <a:rPr lang="en-US" dirty="0">
                <a:solidFill>
                  <a:schemeClr val="accent3">
                    <a:lumMod val="60000"/>
                    <a:lumOff val="40000"/>
                  </a:schemeClr>
                </a:solidFill>
              </a:rPr>
              <a:t>Your business people already know these concepts, likely practice them at work.</a:t>
            </a:r>
          </a:p>
          <a:p>
            <a:pPr>
              <a:buClr>
                <a:schemeClr val="accent3">
                  <a:lumMod val="60000"/>
                  <a:lumOff val="40000"/>
                </a:schemeClr>
              </a:buClr>
            </a:pPr>
            <a:r>
              <a:rPr lang="en-US" dirty="0">
                <a:solidFill>
                  <a:schemeClr val="accent3">
                    <a:lumMod val="60000"/>
                    <a:lumOff val="40000"/>
                  </a:schemeClr>
                </a:solidFill>
              </a:rPr>
              <a:t>Exactly why would you NOT want to protect church funds in this way?</a:t>
            </a:r>
          </a:p>
          <a:p>
            <a:pPr>
              <a:buClr>
                <a:schemeClr val="accent3">
                  <a:lumMod val="60000"/>
                  <a:lumOff val="40000"/>
                </a:schemeClr>
              </a:buClr>
            </a:pPr>
            <a:r>
              <a:rPr lang="en-US" dirty="0">
                <a:solidFill>
                  <a:schemeClr val="accent3">
                    <a:lumMod val="60000"/>
                    <a:lumOff val="40000"/>
                  </a:schemeClr>
                </a:solidFill>
              </a:rPr>
              <a:t>In today’s world, you don’t have to be guilty, just accused.</a:t>
            </a:r>
          </a:p>
        </p:txBody>
      </p:sp>
    </p:spTree>
    <p:extLst>
      <p:ext uri="{BB962C8B-B14F-4D97-AF65-F5344CB8AC3E}">
        <p14:creationId xmlns:p14="http://schemas.microsoft.com/office/powerpoint/2010/main" val="3363652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2367524" y="1716309"/>
            <a:ext cx="7456954"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The Joy of Payroll (Church Style)</a:t>
            </a:r>
          </a:p>
        </p:txBody>
      </p:sp>
    </p:spTree>
    <p:extLst>
      <p:ext uri="{BB962C8B-B14F-4D97-AF65-F5344CB8AC3E}">
        <p14:creationId xmlns:p14="http://schemas.microsoft.com/office/powerpoint/2010/main" val="2752969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30805"/>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Get W-4, I-9, NC-4, NC New Hire form (I-9 and NC New Hire even for pastor).</a:t>
            </a:r>
          </a:p>
          <a:p>
            <a:pPr>
              <a:spcBef>
                <a:spcPct val="0"/>
              </a:spcBef>
              <a:buClr>
                <a:schemeClr val="accent3">
                  <a:lumMod val="60000"/>
                  <a:lumOff val="40000"/>
                </a:schemeClr>
              </a:buClr>
            </a:pPr>
            <a:r>
              <a:rPr lang="en-US" altLang="en-US" dirty="0">
                <a:solidFill>
                  <a:schemeClr val="accent3">
                    <a:lumMod val="60000"/>
                    <a:lumOff val="40000"/>
                  </a:schemeClr>
                </a:solidFill>
              </a:rPr>
              <a:t>Prepare quarterly tax forms (941s).</a:t>
            </a:r>
          </a:p>
          <a:p>
            <a:pPr>
              <a:spcBef>
                <a:spcPct val="0"/>
              </a:spcBef>
              <a:buClr>
                <a:schemeClr val="accent3">
                  <a:lumMod val="60000"/>
                  <a:lumOff val="40000"/>
                </a:schemeClr>
              </a:buClr>
            </a:pPr>
            <a:r>
              <a:rPr lang="en-US" altLang="en-US" dirty="0">
                <a:solidFill>
                  <a:schemeClr val="accent3">
                    <a:lumMod val="60000"/>
                    <a:lumOff val="40000"/>
                  </a:schemeClr>
                </a:solidFill>
              </a:rPr>
              <a:t>Prepare annual W-2s for employees.</a:t>
            </a:r>
          </a:p>
          <a:p>
            <a:pPr>
              <a:spcBef>
                <a:spcPct val="0"/>
              </a:spcBef>
              <a:buClr>
                <a:schemeClr val="accent3">
                  <a:lumMod val="60000"/>
                  <a:lumOff val="40000"/>
                </a:schemeClr>
              </a:buClr>
            </a:pPr>
            <a:r>
              <a:rPr lang="en-US" altLang="en-US" dirty="0">
                <a:solidFill>
                  <a:schemeClr val="accent3">
                    <a:lumMod val="60000"/>
                    <a:lumOff val="40000"/>
                  </a:schemeClr>
                </a:solidFill>
              </a:rPr>
              <a:t>Prepare 1099s if any outside contractors (painters, repairs, etc.)  (1099s due if they are paid more than $600 in a year).</a:t>
            </a:r>
          </a:p>
          <a:p>
            <a:pPr>
              <a:spcBef>
                <a:spcPct val="0"/>
              </a:spcBef>
              <a:buClr>
                <a:schemeClr val="accent3">
                  <a:lumMod val="60000"/>
                  <a:lumOff val="40000"/>
                </a:schemeClr>
              </a:buClr>
            </a:pPr>
            <a:r>
              <a:rPr lang="en-US" altLang="en-US" dirty="0">
                <a:solidFill>
                  <a:schemeClr val="accent3">
                    <a:lumMod val="60000"/>
                    <a:lumOff val="40000"/>
                  </a:schemeClr>
                </a:solidFill>
              </a:rPr>
              <a:t>Keep insurance certificates, prepare for Workers Compensation audit.</a:t>
            </a:r>
          </a:p>
          <a:p>
            <a:pPr>
              <a:spcBef>
                <a:spcPct val="0"/>
              </a:spcBef>
              <a:buClr>
                <a:schemeClr val="accent3">
                  <a:lumMod val="60000"/>
                  <a:lumOff val="40000"/>
                </a:schemeClr>
              </a:buClr>
            </a:pPr>
            <a:r>
              <a:rPr lang="en-US" altLang="en-US" dirty="0">
                <a:solidFill>
                  <a:schemeClr val="accent3">
                    <a:lumMod val="60000"/>
                    <a:lumOff val="40000"/>
                  </a:schemeClr>
                </a:solidFill>
              </a:rPr>
              <a:t>May choose to hire local firm just for these duties.</a:t>
            </a:r>
          </a:p>
        </p:txBody>
      </p:sp>
    </p:spTree>
    <p:extLst>
      <p:ext uri="{BB962C8B-B14F-4D97-AF65-F5344CB8AC3E}">
        <p14:creationId xmlns:p14="http://schemas.microsoft.com/office/powerpoint/2010/main" val="1461031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30805"/>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Minister IS NOT an employee for Social Security.</a:t>
            </a:r>
          </a:p>
          <a:p>
            <a:pPr>
              <a:spcBef>
                <a:spcPct val="0"/>
              </a:spcBef>
              <a:buClr>
                <a:schemeClr val="accent3">
                  <a:lumMod val="60000"/>
                  <a:lumOff val="40000"/>
                </a:schemeClr>
              </a:buClr>
            </a:pPr>
            <a:r>
              <a:rPr lang="en-US" altLang="en-US" dirty="0">
                <a:solidFill>
                  <a:schemeClr val="accent3">
                    <a:lumMod val="60000"/>
                    <a:lumOff val="40000"/>
                  </a:schemeClr>
                </a:solidFill>
              </a:rPr>
              <a:t>Minister IS an employee for income tax reporting purposes, gets a W-2.  Law is CLEAR on this.</a:t>
            </a:r>
          </a:p>
          <a:p>
            <a:pPr>
              <a:spcBef>
                <a:spcPct val="0"/>
              </a:spcBef>
              <a:buClr>
                <a:schemeClr val="accent3">
                  <a:lumMod val="60000"/>
                  <a:lumOff val="40000"/>
                </a:schemeClr>
              </a:buClr>
            </a:pPr>
            <a:r>
              <a:rPr lang="en-US" altLang="en-US" dirty="0">
                <a:solidFill>
                  <a:schemeClr val="accent3">
                    <a:lumMod val="60000"/>
                    <a:lumOff val="40000"/>
                  </a:schemeClr>
                </a:solidFill>
              </a:rPr>
              <a:t>Church CANNOT withhold Social Security / Medicare taxes for clergy.</a:t>
            </a:r>
          </a:p>
          <a:p>
            <a:pPr>
              <a:spcBef>
                <a:spcPct val="0"/>
              </a:spcBef>
              <a:buClr>
                <a:schemeClr val="accent3">
                  <a:lumMod val="60000"/>
                  <a:lumOff val="40000"/>
                </a:schemeClr>
              </a:buClr>
            </a:pPr>
            <a:r>
              <a:rPr lang="en-US" altLang="en-US" dirty="0">
                <a:solidFill>
                  <a:schemeClr val="accent3">
                    <a:lumMod val="60000"/>
                    <a:lumOff val="40000"/>
                  </a:schemeClr>
                </a:solidFill>
              </a:rPr>
              <a:t>Church MAY withhold federal and state income taxes for clergy.  Can even “up” federal withholding to “cover” FICA bill if clergy requests. BUT they must supply amounts to hold.</a:t>
            </a:r>
          </a:p>
          <a:p>
            <a:pPr>
              <a:spcBef>
                <a:spcPct val="0"/>
              </a:spcBef>
              <a:buClr>
                <a:schemeClr val="accent3">
                  <a:lumMod val="60000"/>
                  <a:lumOff val="40000"/>
                </a:schemeClr>
              </a:buClr>
            </a:pPr>
            <a:r>
              <a:rPr lang="en-US" altLang="en-US" dirty="0">
                <a:solidFill>
                  <a:schemeClr val="accent3">
                    <a:lumMod val="60000"/>
                    <a:lumOff val="40000"/>
                  </a:schemeClr>
                </a:solidFill>
              </a:rPr>
              <a:t>Lay minister (supply) is </a:t>
            </a:r>
            <a:r>
              <a:rPr lang="en-US" altLang="en-US" u="sng" dirty="0">
                <a:solidFill>
                  <a:schemeClr val="accent3">
                    <a:lumMod val="60000"/>
                    <a:lumOff val="40000"/>
                  </a:schemeClr>
                </a:solidFill>
              </a:rPr>
              <a:t>not</a:t>
            </a:r>
            <a:r>
              <a:rPr lang="en-US" altLang="en-US" dirty="0">
                <a:solidFill>
                  <a:schemeClr val="accent3">
                    <a:lumMod val="60000"/>
                    <a:lumOff val="40000"/>
                  </a:schemeClr>
                </a:solidFill>
              </a:rPr>
              <a:t> clergy for IRS purposes, and so gets W-2, PLUS you MUST withhold taxes (including FICA) and they do NOT qualify for Housing Allowance.</a:t>
            </a:r>
          </a:p>
        </p:txBody>
      </p:sp>
    </p:spTree>
    <p:extLst>
      <p:ext uri="{BB962C8B-B14F-4D97-AF65-F5344CB8AC3E}">
        <p14:creationId xmlns:p14="http://schemas.microsoft.com/office/powerpoint/2010/main" val="1952064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830805"/>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60533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ct val="0"/>
              </a:spcBef>
              <a:buClr>
                <a:schemeClr val="accent3">
                  <a:lumMod val="60000"/>
                  <a:lumOff val="40000"/>
                </a:schemeClr>
              </a:buClr>
            </a:pPr>
            <a:r>
              <a:rPr lang="en-US" altLang="en-US" dirty="0">
                <a:solidFill>
                  <a:schemeClr val="accent3">
                    <a:lumMod val="60000"/>
                    <a:lumOff val="40000"/>
                  </a:schemeClr>
                </a:solidFill>
              </a:rPr>
              <a:t>Very few churches have musicians or nursery workers who are independent contractors.  They are part-time employees.</a:t>
            </a:r>
          </a:p>
          <a:p>
            <a:pPr>
              <a:spcBef>
                <a:spcPct val="0"/>
              </a:spcBef>
              <a:buClr>
                <a:schemeClr val="accent3">
                  <a:lumMod val="60000"/>
                  <a:lumOff val="40000"/>
                </a:schemeClr>
              </a:buClr>
            </a:pPr>
            <a:r>
              <a:rPr lang="en-US" altLang="en-US" dirty="0">
                <a:solidFill>
                  <a:schemeClr val="accent3">
                    <a:lumMod val="60000"/>
                    <a:lumOff val="40000"/>
                  </a:schemeClr>
                </a:solidFill>
              </a:rPr>
              <a:t>IRS has detailed rules for determining if staff person is really independent – but if you are their only “client” then they will be employees.</a:t>
            </a:r>
          </a:p>
          <a:p>
            <a:pPr>
              <a:spcBef>
                <a:spcPct val="0"/>
              </a:spcBef>
              <a:buClr>
                <a:schemeClr val="accent3">
                  <a:lumMod val="60000"/>
                  <a:lumOff val="40000"/>
                </a:schemeClr>
              </a:buClr>
            </a:pPr>
            <a:r>
              <a:rPr lang="en-US" altLang="en-US" dirty="0">
                <a:solidFill>
                  <a:schemeClr val="accent3">
                    <a:lumMod val="60000"/>
                    <a:lumOff val="40000"/>
                  </a:schemeClr>
                </a:solidFill>
              </a:rPr>
              <a:t>If affordable, use a Payroll Service- email </a:t>
            </a:r>
            <a:r>
              <a:rPr lang="en-US" altLang="en-US" dirty="0">
                <a:solidFill>
                  <a:schemeClr val="accent3">
                    <a:lumMod val="60000"/>
                    <a:lumOff val="40000"/>
                  </a:schemeClr>
                </a:solidFill>
                <a:hlinkClick r:id="rId5"/>
              </a:rPr>
              <a:t>mking@wnccumc.org</a:t>
            </a:r>
            <a:r>
              <a:rPr lang="en-US" altLang="en-US" dirty="0">
                <a:solidFill>
                  <a:schemeClr val="accent3">
                    <a:lumMod val="60000"/>
                    <a:lumOff val="40000"/>
                  </a:schemeClr>
                </a:solidFill>
              </a:rPr>
              <a:t> for recommendations.</a:t>
            </a:r>
          </a:p>
          <a:p>
            <a:pPr>
              <a:spcBef>
                <a:spcPct val="0"/>
              </a:spcBef>
              <a:buClr>
                <a:schemeClr val="accent3">
                  <a:lumMod val="60000"/>
                  <a:lumOff val="40000"/>
                </a:schemeClr>
              </a:buClr>
            </a:pPr>
            <a:r>
              <a:rPr lang="en-US" altLang="en-US" dirty="0">
                <a:solidFill>
                  <a:schemeClr val="accent3">
                    <a:lumMod val="60000"/>
                    <a:lumOff val="40000"/>
                  </a:schemeClr>
                </a:solidFill>
              </a:rPr>
              <a:t>See our website for information </a:t>
            </a:r>
          </a:p>
        </p:txBody>
      </p:sp>
    </p:spTree>
    <p:extLst>
      <p:ext uri="{BB962C8B-B14F-4D97-AF65-F5344CB8AC3E}">
        <p14:creationId xmlns:p14="http://schemas.microsoft.com/office/powerpoint/2010/main" val="3910439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lnSpcReduction="1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Clr>
                <a:schemeClr val="accent3">
                  <a:lumMod val="60000"/>
                  <a:lumOff val="40000"/>
                </a:schemeClr>
              </a:buClr>
              <a:buNone/>
            </a:pPr>
            <a:r>
              <a:rPr lang="en-US" altLang="en-US" dirty="0">
                <a:solidFill>
                  <a:schemeClr val="accent3">
                    <a:lumMod val="60000"/>
                    <a:lumOff val="40000"/>
                  </a:schemeClr>
                </a:solidFill>
              </a:rPr>
              <a:t>SALARY REDUCTIONS</a:t>
            </a:r>
            <a:endParaRPr lang="en-US" altLang="en-US" sz="2000" dirty="0">
              <a:solidFill>
                <a:schemeClr val="accent3">
                  <a:lumMod val="60000"/>
                  <a:lumOff val="40000"/>
                </a:schemeClr>
              </a:solidFill>
            </a:endParaRPr>
          </a:p>
          <a:p>
            <a:pPr marL="457200" indent="-457200">
              <a:spcBef>
                <a:spcPts val="400"/>
              </a:spcBef>
              <a:buClr>
                <a:schemeClr val="accent4">
                  <a:lumMod val="60000"/>
                  <a:lumOff val="40000"/>
                </a:schemeClr>
              </a:buClr>
            </a:pPr>
            <a:r>
              <a:rPr lang="en-US" altLang="en-US" sz="2000" dirty="0">
                <a:solidFill>
                  <a:schemeClr val="accent3">
                    <a:lumMod val="60000"/>
                    <a:lumOff val="40000"/>
                  </a:schemeClr>
                </a:solidFill>
              </a:rPr>
              <a:t>Get Minister’s Compensation Form (from Church Dashboard via wnccumc.org website.) </a:t>
            </a:r>
          </a:p>
          <a:p>
            <a:pPr>
              <a:spcBef>
                <a:spcPts val="400"/>
              </a:spcBef>
              <a:buClr>
                <a:srgbClr val="00B0F0"/>
              </a:buClr>
              <a:buFont typeface="Wingdings" panose="05000000000000000000" pitchFamily="2" charset="2"/>
              <a:buChar char="§"/>
            </a:pPr>
            <a:r>
              <a:rPr lang="en-US" altLang="en-US" dirty="0">
                <a:solidFill>
                  <a:schemeClr val="accent3">
                    <a:lumMod val="60000"/>
                    <a:lumOff val="40000"/>
                  </a:schemeClr>
                </a:solidFill>
              </a:rPr>
              <a:t>Lines 3 Net results in Box 1 of </a:t>
            </a:r>
            <a:r>
              <a:rPr lang="en-US" altLang="en-US" sz="2000" dirty="0">
                <a:solidFill>
                  <a:schemeClr val="accent3">
                    <a:lumMod val="60000"/>
                    <a:lumOff val="40000"/>
                  </a:schemeClr>
                </a:solidFill>
              </a:rPr>
              <a:t>W-2 info</a:t>
            </a:r>
          </a:p>
          <a:p>
            <a:pPr>
              <a:spcBef>
                <a:spcPts val="400"/>
              </a:spcBef>
              <a:buClr>
                <a:srgbClr val="00B0F0"/>
              </a:buClr>
              <a:buFont typeface="Wingdings" panose="05000000000000000000" pitchFamily="2" charset="2"/>
              <a:buChar char="§"/>
            </a:pPr>
            <a:r>
              <a:rPr lang="en-US" altLang="en-US" sz="2000" dirty="0">
                <a:solidFill>
                  <a:schemeClr val="accent3">
                    <a:lumMod val="60000"/>
                    <a:lumOff val="40000"/>
                  </a:schemeClr>
                </a:solidFill>
              </a:rPr>
              <a:t>Note various withholdings</a:t>
            </a:r>
            <a:endParaRPr lang="en-US" sz="2000" dirty="0">
              <a:solidFill>
                <a:schemeClr val="accent3">
                  <a:lumMod val="60000"/>
                  <a:lumOff val="40000"/>
                </a:schemeClr>
              </a:solidFill>
            </a:endParaRPr>
          </a:p>
          <a:p>
            <a:pPr marL="0" indent="0">
              <a:spcBef>
                <a:spcPts val="400"/>
              </a:spcBef>
              <a:buClr>
                <a:schemeClr val="accent4">
                  <a:lumMod val="60000"/>
                  <a:lumOff val="40000"/>
                </a:schemeClr>
              </a:buClr>
            </a:pPr>
            <a:r>
              <a:rPr lang="en-US" sz="2000" dirty="0">
                <a:solidFill>
                  <a:schemeClr val="accent3">
                    <a:lumMod val="60000"/>
                    <a:lumOff val="40000"/>
                  </a:schemeClr>
                </a:solidFill>
              </a:rPr>
              <a:t>Check Housing Allowance (“utilities allowance”)</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This is an exclusion, not a deduction, not additional money.  Pastor still gets the “cash”</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Let pastor set amount – they are 100% responsible.  Church has no authority, not liable.</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You don’t need any reporting from pastor.</a:t>
            </a:r>
          </a:p>
          <a:p>
            <a:pPr>
              <a:spcBef>
                <a:spcPts val="400"/>
              </a:spcBef>
              <a:buClr>
                <a:srgbClr val="00B0F0"/>
              </a:buClr>
              <a:buFont typeface="Wingdings" panose="05000000000000000000" pitchFamily="2" charset="2"/>
              <a:buChar char="§"/>
              <a:tabLst>
                <a:tab pos="457200" algn="l"/>
              </a:tabLst>
            </a:pPr>
            <a:r>
              <a:rPr lang="en-US" dirty="0">
                <a:solidFill>
                  <a:schemeClr val="accent3">
                    <a:lumMod val="60000"/>
                    <a:lumOff val="40000"/>
                  </a:schemeClr>
                </a:solidFill>
              </a:rPr>
              <a:t>Housing approval MUST be done prior to period paid (i.e., before January 1).</a:t>
            </a:r>
            <a:endParaRPr lang="en-US" sz="2000" dirty="0">
              <a:solidFill>
                <a:schemeClr val="accent3">
                  <a:lumMod val="60000"/>
                  <a:lumOff val="40000"/>
                </a:schemeClr>
              </a:solidFill>
            </a:endParaRPr>
          </a:p>
        </p:txBody>
      </p:sp>
    </p:spTree>
    <p:extLst>
      <p:ext uri="{BB962C8B-B14F-4D97-AF65-F5344CB8AC3E}">
        <p14:creationId xmlns:p14="http://schemas.microsoft.com/office/powerpoint/2010/main" val="1893918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Clr>
                <a:schemeClr val="accent3">
                  <a:lumMod val="60000"/>
                  <a:lumOff val="40000"/>
                </a:schemeClr>
              </a:buClr>
              <a:buNone/>
            </a:pPr>
            <a:r>
              <a:rPr lang="en-US" altLang="en-US" dirty="0">
                <a:solidFill>
                  <a:schemeClr val="accent3">
                    <a:lumMod val="60000"/>
                    <a:lumOff val="40000"/>
                  </a:schemeClr>
                </a:solidFill>
              </a:rPr>
              <a:t>W2 and W3 Forms</a:t>
            </a:r>
            <a:endParaRPr lang="en-US" altLang="en-US" sz="2000" dirty="0">
              <a:solidFill>
                <a:schemeClr val="accent3">
                  <a:lumMod val="60000"/>
                  <a:lumOff val="40000"/>
                </a:schemeClr>
              </a:solidFill>
            </a:endParaRPr>
          </a:p>
          <a:p>
            <a:pPr>
              <a:buClr>
                <a:schemeClr val="accent3">
                  <a:lumMod val="60000"/>
                  <a:lumOff val="40000"/>
                </a:schemeClr>
              </a:buClr>
            </a:pPr>
            <a:r>
              <a:rPr lang="en-US" dirty="0">
                <a:solidFill>
                  <a:schemeClr val="accent3">
                    <a:lumMod val="60000"/>
                    <a:lumOff val="40000"/>
                  </a:schemeClr>
                </a:solidFill>
              </a:rPr>
              <a:t>Easiest to do online</a:t>
            </a:r>
          </a:p>
          <a:p>
            <a:pPr>
              <a:buClr>
                <a:schemeClr val="accent3">
                  <a:lumMod val="60000"/>
                  <a:lumOff val="40000"/>
                </a:schemeClr>
              </a:buClr>
            </a:pPr>
            <a:r>
              <a:rPr lang="en-US" dirty="0">
                <a:solidFill>
                  <a:schemeClr val="accent3">
                    <a:lumMod val="60000"/>
                    <a:lumOff val="40000"/>
                  </a:schemeClr>
                </a:solidFill>
              </a:rPr>
              <a:t>Register at Soc Sec Business Services Online</a:t>
            </a:r>
          </a:p>
          <a:p>
            <a:pPr>
              <a:buClr>
                <a:schemeClr val="accent3">
                  <a:lumMod val="60000"/>
                  <a:lumOff val="40000"/>
                </a:schemeClr>
              </a:buClr>
            </a:pPr>
            <a:r>
              <a:rPr lang="en-US" dirty="0">
                <a:solidFill>
                  <a:schemeClr val="accent3">
                    <a:lumMod val="60000"/>
                    <a:lumOff val="40000"/>
                  </a:schemeClr>
                </a:solidFill>
              </a:rPr>
              <a:t>     </a:t>
            </a:r>
            <a:r>
              <a:rPr lang="en-US" dirty="0">
                <a:solidFill>
                  <a:schemeClr val="accent3">
                    <a:lumMod val="60000"/>
                    <a:lumOff val="40000"/>
                  </a:schemeClr>
                </a:solidFill>
                <a:hlinkClick r:id="rId5">
                  <a:extLst>
                    <a:ext uri="{A12FA001-AC4F-418D-AE19-62706E023703}">
                      <ahyp:hlinkClr xmlns:ahyp="http://schemas.microsoft.com/office/drawing/2018/hyperlinkcolor" val="tx"/>
                    </a:ext>
                  </a:extLst>
                </a:hlinkClick>
              </a:rPr>
              <a:t>https://www.ssa.gov/bso/bsowelcome.htm</a:t>
            </a:r>
            <a:endParaRPr lang="en-US" dirty="0">
              <a:solidFill>
                <a:schemeClr val="accent3">
                  <a:lumMod val="60000"/>
                  <a:lumOff val="40000"/>
                </a:schemeClr>
              </a:solidFill>
            </a:endParaRPr>
          </a:p>
          <a:p>
            <a:pPr>
              <a:buClr>
                <a:schemeClr val="accent3">
                  <a:lumMod val="60000"/>
                  <a:lumOff val="40000"/>
                </a:schemeClr>
              </a:buClr>
            </a:pPr>
            <a:r>
              <a:rPr lang="en-US" dirty="0">
                <a:solidFill>
                  <a:schemeClr val="accent3">
                    <a:lumMod val="60000"/>
                    <a:lumOff val="40000"/>
                  </a:schemeClr>
                </a:solidFill>
              </a:rPr>
              <a:t>Check to see if church has an EIN – </a:t>
            </a:r>
          </a:p>
          <a:p>
            <a:pPr>
              <a:buClr>
                <a:schemeClr val="accent3">
                  <a:lumMod val="60000"/>
                  <a:lumOff val="40000"/>
                </a:schemeClr>
              </a:buClr>
            </a:pPr>
            <a:r>
              <a:rPr lang="en-US" dirty="0">
                <a:solidFill>
                  <a:schemeClr val="accent3">
                    <a:lumMod val="60000"/>
                    <a:lumOff val="40000"/>
                  </a:schemeClr>
                </a:solidFill>
              </a:rPr>
              <a:t>Call IRS- 800-829-4933</a:t>
            </a:r>
          </a:p>
          <a:p>
            <a:pPr>
              <a:buClr>
                <a:schemeClr val="accent3">
                  <a:lumMod val="60000"/>
                  <a:lumOff val="40000"/>
                </a:schemeClr>
              </a:buClr>
            </a:pPr>
            <a:r>
              <a:rPr lang="en-US" dirty="0">
                <a:solidFill>
                  <a:schemeClr val="accent3">
                    <a:lumMod val="60000"/>
                    <a:lumOff val="40000"/>
                  </a:schemeClr>
                </a:solidFill>
              </a:rPr>
              <a:t>Register for Employer Identification Number (EIN)</a:t>
            </a:r>
          </a:p>
          <a:p>
            <a:pPr indent="-4763">
              <a:buClr>
                <a:schemeClr val="accent3">
                  <a:lumMod val="60000"/>
                  <a:lumOff val="40000"/>
                </a:schemeClr>
              </a:buClr>
            </a:pPr>
            <a:r>
              <a:rPr lang="en-US" dirty="0">
                <a:solidFill>
                  <a:schemeClr val="accent3">
                    <a:lumMod val="60000"/>
                    <a:lumOff val="40000"/>
                  </a:schemeClr>
                </a:solidFill>
                <a:hlinkClick r:id="rId6">
                  <a:extLst>
                    <a:ext uri="{A12FA001-AC4F-418D-AE19-62706E023703}">
                      <ahyp:hlinkClr xmlns:ahyp="http://schemas.microsoft.com/office/drawing/2018/hyperlinkcolor" val="tx"/>
                    </a:ext>
                  </a:extLst>
                </a:hlinkClick>
              </a:rPr>
              <a:t>https://www.irs.gov/businesses/small-businesses-self-employed/apply-for-an-employer-identification-number-ein-online</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139709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2367524" y="1716309"/>
            <a:ext cx="7456954" cy="3425381"/>
          </a:xfrm>
          <a:prstGeom prst="rect">
            <a:avLst/>
          </a:prstGeom>
        </p:spPr>
        <p:txBody>
          <a:bodyPr vert="horz" lIns="91440" tIns="45720" rIns="91440" bIns="45720" rtlCol="0" anchor="b">
            <a:normAutofit fontScale="90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Role of the Treasurer &amp; Segregation of Duties</a:t>
            </a:r>
          </a:p>
        </p:txBody>
      </p:sp>
    </p:spTree>
    <p:extLst>
      <p:ext uri="{BB962C8B-B14F-4D97-AF65-F5344CB8AC3E}">
        <p14:creationId xmlns:p14="http://schemas.microsoft.com/office/powerpoint/2010/main" val="3066020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Clr>
                <a:schemeClr val="accent3">
                  <a:lumMod val="60000"/>
                  <a:lumOff val="40000"/>
                </a:schemeClr>
              </a:buClr>
              <a:buNone/>
            </a:pPr>
            <a:r>
              <a:rPr lang="en-US" altLang="en-US" dirty="0">
                <a:solidFill>
                  <a:schemeClr val="accent3">
                    <a:lumMod val="60000"/>
                    <a:lumOff val="40000"/>
                  </a:schemeClr>
                </a:solidFill>
              </a:rPr>
              <a:t>W2 and W3 Forms</a:t>
            </a:r>
            <a:endParaRPr lang="en-US" altLang="en-US" sz="2000" dirty="0">
              <a:solidFill>
                <a:schemeClr val="accent3">
                  <a:lumMod val="60000"/>
                  <a:lumOff val="40000"/>
                </a:schemeClr>
              </a:solidFill>
            </a:endParaRPr>
          </a:p>
          <a:p>
            <a:pPr>
              <a:buClr>
                <a:schemeClr val="accent3">
                  <a:lumMod val="60000"/>
                  <a:lumOff val="40000"/>
                </a:schemeClr>
              </a:buClr>
            </a:pPr>
            <a:r>
              <a:rPr lang="en-US" dirty="0">
                <a:solidFill>
                  <a:schemeClr val="accent3">
                    <a:lumMod val="60000"/>
                    <a:lumOff val="40000"/>
                  </a:schemeClr>
                </a:solidFill>
              </a:rPr>
              <a:t>Don’t lose registration for Business Services Online site – you will use every year.</a:t>
            </a:r>
          </a:p>
          <a:p>
            <a:pPr>
              <a:buClr>
                <a:schemeClr val="accent3">
                  <a:lumMod val="60000"/>
                  <a:lumOff val="40000"/>
                </a:schemeClr>
              </a:buClr>
            </a:pPr>
            <a:r>
              <a:rPr lang="en-US" dirty="0">
                <a:solidFill>
                  <a:schemeClr val="accent3">
                    <a:lumMod val="60000"/>
                    <a:lumOff val="40000"/>
                  </a:schemeClr>
                </a:solidFill>
              </a:rPr>
              <a:t>W-2 box help is on right side of pastor’s compensation form.</a:t>
            </a:r>
          </a:p>
          <a:p>
            <a:pPr>
              <a:buClr>
                <a:schemeClr val="accent3">
                  <a:lumMod val="60000"/>
                  <a:lumOff val="40000"/>
                </a:schemeClr>
              </a:buClr>
            </a:pPr>
            <a:r>
              <a:rPr lang="en-US" dirty="0">
                <a:solidFill>
                  <a:schemeClr val="accent3">
                    <a:lumMod val="60000"/>
                    <a:lumOff val="40000"/>
                  </a:schemeClr>
                </a:solidFill>
              </a:rPr>
              <a:t>Note – Box 1 and Box 16 (state) income is REDUCED by housing allowance, pension/insurance withholdings.</a:t>
            </a:r>
          </a:p>
          <a:p>
            <a:pPr>
              <a:buClr>
                <a:schemeClr val="accent3">
                  <a:lumMod val="60000"/>
                  <a:lumOff val="40000"/>
                </a:schemeClr>
              </a:buClr>
            </a:pPr>
            <a:r>
              <a:rPr lang="en-US" dirty="0">
                <a:solidFill>
                  <a:schemeClr val="accent3">
                    <a:lumMod val="60000"/>
                    <a:lumOff val="40000"/>
                  </a:schemeClr>
                </a:solidFill>
              </a:rPr>
              <a:t>Again, consider using a local accounting firm or payroll service to handle payroll – or just to file the quarterly 941s and do W-2s</a:t>
            </a:r>
            <a:r>
              <a:rPr lang="en-US" dirty="0"/>
              <a:t>.</a:t>
            </a:r>
          </a:p>
        </p:txBody>
      </p:sp>
    </p:spTree>
    <p:extLst>
      <p:ext uri="{BB962C8B-B14F-4D97-AF65-F5344CB8AC3E}">
        <p14:creationId xmlns:p14="http://schemas.microsoft.com/office/powerpoint/2010/main" val="1932250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THE JOY OF PAYROLL (CHURCH STYLE)</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Clr>
                <a:schemeClr val="accent3">
                  <a:lumMod val="60000"/>
                  <a:lumOff val="40000"/>
                </a:schemeClr>
              </a:buClr>
              <a:buNone/>
            </a:pPr>
            <a:r>
              <a:rPr lang="en-US" altLang="en-US" sz="2000" dirty="0">
                <a:solidFill>
                  <a:schemeClr val="accent3">
                    <a:lumMod val="60000"/>
                    <a:lumOff val="40000"/>
                  </a:schemeClr>
                </a:solidFill>
              </a:rPr>
              <a:t>ACCOUNTABLE REIMBURSEMENT</a:t>
            </a:r>
          </a:p>
          <a:p>
            <a:pPr marL="457200" indent="-457200">
              <a:spcBef>
                <a:spcPts val="400"/>
              </a:spcBef>
              <a:buClr>
                <a:schemeClr val="accent3">
                  <a:lumMod val="60000"/>
                  <a:lumOff val="40000"/>
                </a:schemeClr>
              </a:buClr>
            </a:pPr>
            <a:r>
              <a:rPr lang="en-US" altLang="en-US" sz="2000" dirty="0">
                <a:solidFill>
                  <a:schemeClr val="accent3">
                    <a:lumMod val="60000"/>
                    <a:lumOff val="40000"/>
                  </a:schemeClr>
                </a:solidFill>
              </a:rPr>
              <a:t>Is NOT done via Salary Reduction</a:t>
            </a:r>
          </a:p>
          <a:p>
            <a:pPr marL="457200" indent="-457200">
              <a:spcBef>
                <a:spcPts val="400"/>
              </a:spcBef>
              <a:buClr>
                <a:schemeClr val="accent3">
                  <a:lumMod val="60000"/>
                  <a:lumOff val="40000"/>
                </a:schemeClr>
              </a:buClr>
            </a:pPr>
            <a:r>
              <a:rPr lang="en-US" altLang="en-US" sz="2000" dirty="0">
                <a:solidFill>
                  <a:schemeClr val="accent3">
                    <a:lumMod val="60000"/>
                    <a:lumOff val="40000"/>
                  </a:schemeClr>
                </a:solidFill>
              </a:rPr>
              <a:t>Should be separate line item in budget</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This is NOT compensation, but church expenses.</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Mileage, cost of business supplies, etc.</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Pastor </a:t>
            </a:r>
            <a:r>
              <a:rPr lang="en-US" sz="2000" u="sng" dirty="0">
                <a:solidFill>
                  <a:schemeClr val="accent3">
                    <a:lumMod val="60000"/>
                    <a:lumOff val="40000"/>
                  </a:schemeClr>
                </a:solidFill>
              </a:rPr>
              <a:t>does</a:t>
            </a:r>
            <a:r>
              <a:rPr lang="en-US" sz="2000" dirty="0">
                <a:solidFill>
                  <a:schemeClr val="accent3">
                    <a:lumMod val="60000"/>
                    <a:lumOff val="40000"/>
                  </a:schemeClr>
                </a:solidFill>
              </a:rPr>
              <a:t> need to report this to you.</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Pay </a:t>
            </a:r>
            <a:r>
              <a:rPr lang="en-US" sz="2000" u="sng" dirty="0">
                <a:solidFill>
                  <a:schemeClr val="accent3">
                    <a:lumMod val="60000"/>
                    <a:lumOff val="40000"/>
                  </a:schemeClr>
                </a:solidFill>
              </a:rPr>
              <a:t>only</a:t>
            </a:r>
            <a:r>
              <a:rPr lang="en-US" sz="2000" dirty="0">
                <a:solidFill>
                  <a:schemeClr val="accent3">
                    <a:lumMod val="60000"/>
                    <a:lumOff val="40000"/>
                  </a:schemeClr>
                </a:solidFill>
              </a:rPr>
              <a:t> by voucher/receipt except where policy says otherwise.</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If the church pays for it, church owns it.</a:t>
            </a:r>
          </a:p>
          <a:p>
            <a:pPr>
              <a:spcBef>
                <a:spcPts val="400"/>
              </a:spcBef>
              <a:buClr>
                <a:srgbClr val="00B0F0"/>
              </a:buClr>
              <a:buFont typeface="Wingdings" panose="05000000000000000000" pitchFamily="2" charset="2"/>
              <a:buChar char="§"/>
              <a:tabLst>
                <a:tab pos="457200" algn="l"/>
              </a:tabLst>
            </a:pPr>
            <a:r>
              <a:rPr lang="en-US" sz="2000" dirty="0">
                <a:solidFill>
                  <a:schemeClr val="accent3">
                    <a:lumMod val="60000"/>
                    <a:lumOff val="40000"/>
                  </a:schemeClr>
                </a:solidFill>
              </a:rPr>
              <a:t>Not compensation; if unspent, church keeps it. If you allow pastor to NOT substantiate, it becomes taxable income to pastor.</a:t>
            </a:r>
          </a:p>
        </p:txBody>
      </p:sp>
    </p:spTree>
    <p:extLst>
      <p:ext uri="{BB962C8B-B14F-4D97-AF65-F5344CB8AC3E}">
        <p14:creationId xmlns:p14="http://schemas.microsoft.com/office/powerpoint/2010/main" val="339324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2367524" y="1716309"/>
            <a:ext cx="7456954"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Pensions &amp; Health Benefits</a:t>
            </a:r>
          </a:p>
        </p:txBody>
      </p:sp>
    </p:spTree>
    <p:extLst>
      <p:ext uri="{BB962C8B-B14F-4D97-AF65-F5344CB8AC3E}">
        <p14:creationId xmlns:p14="http://schemas.microsoft.com/office/powerpoint/2010/main" val="2939486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PENSIONS &amp; HEALTH BENEFITS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None/>
            </a:pPr>
            <a:r>
              <a:rPr lang="en-US" sz="2000" dirty="0">
                <a:solidFill>
                  <a:schemeClr val="accent3">
                    <a:lumMod val="60000"/>
                    <a:lumOff val="40000"/>
                  </a:schemeClr>
                </a:solidFill>
              </a:rPr>
              <a:t>TREASURY OFFICE will bill you for:</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CRSP-DB &amp; CRSP-DC (pension) and CPP. </a:t>
            </a:r>
          </a:p>
          <a:p>
            <a:pPr>
              <a:spcBef>
                <a:spcPts val="400"/>
              </a:spcBef>
              <a:buClr>
                <a:srgbClr val="00B0F0"/>
              </a:buClr>
              <a:buFont typeface="Wingdings" panose="05000000000000000000" pitchFamily="2" charset="2"/>
              <a:buChar char="§"/>
            </a:pPr>
            <a:r>
              <a:rPr lang="en-US" dirty="0">
                <a:solidFill>
                  <a:schemeClr val="accent3">
                    <a:lumMod val="60000"/>
                    <a:lumOff val="40000"/>
                  </a:schemeClr>
                </a:solidFill>
              </a:rPr>
              <a:t>Active Health Plan </a:t>
            </a:r>
            <a:r>
              <a:rPr lang="en-US" sz="2000" dirty="0">
                <a:solidFill>
                  <a:schemeClr val="accent3">
                    <a:lumMod val="60000"/>
                    <a:lumOff val="40000"/>
                  </a:schemeClr>
                </a:solidFill>
              </a:rPr>
              <a:t>insurance (church pays minister’s premium; church withholds pastor contribution, spouse or family premium if pastor requests).</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Colonial Life (pastor, spouse, and/or family insurance), </a:t>
            </a:r>
            <a:r>
              <a:rPr lang="en-US" sz="2000" i="1" dirty="0">
                <a:solidFill>
                  <a:schemeClr val="accent3">
                    <a:lumMod val="60000"/>
                    <a:lumOff val="40000"/>
                  </a:schemeClr>
                </a:solidFill>
              </a:rPr>
              <a:t>if any</a:t>
            </a:r>
            <a:r>
              <a:rPr lang="en-US" sz="2000" dirty="0">
                <a:solidFill>
                  <a:schemeClr val="accent3">
                    <a:lumMod val="60000"/>
                    <a:lumOff val="40000"/>
                  </a:schemeClr>
                </a:solidFill>
              </a:rPr>
              <a:t>, withheld from salary.</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Flex Account (Medical or Dependent Care) </a:t>
            </a:r>
            <a:r>
              <a:rPr lang="en-US" sz="2000" i="1" dirty="0">
                <a:solidFill>
                  <a:schemeClr val="accent3">
                    <a:lumMod val="60000"/>
                    <a:lumOff val="40000"/>
                  </a:schemeClr>
                </a:solidFill>
              </a:rPr>
              <a:t>if any</a:t>
            </a:r>
            <a:r>
              <a:rPr lang="en-US" sz="2000" dirty="0">
                <a:solidFill>
                  <a:schemeClr val="accent3">
                    <a:lumMod val="60000"/>
                    <a:lumOff val="40000"/>
                  </a:schemeClr>
                </a:solidFill>
              </a:rPr>
              <a:t>, withheld from pay.  Billed to pastor unless requested to bill to church.</a:t>
            </a:r>
          </a:p>
          <a:p>
            <a:pPr marL="0" indent="0">
              <a:spcBef>
                <a:spcPts val="400"/>
              </a:spcBef>
            </a:pPr>
            <a:r>
              <a:rPr lang="en-US" sz="2000" dirty="0">
                <a:solidFill>
                  <a:schemeClr val="accent3">
                    <a:lumMod val="60000"/>
                    <a:lumOff val="40000"/>
                  </a:schemeClr>
                </a:solidFill>
              </a:rPr>
              <a:t>Wespath/GBOPHB will bill you for:</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UMPIP – minister’s own pension contribution, withheld from salary.</a:t>
            </a:r>
          </a:p>
        </p:txBody>
      </p:sp>
    </p:spTree>
    <p:extLst>
      <p:ext uri="{BB962C8B-B14F-4D97-AF65-F5344CB8AC3E}">
        <p14:creationId xmlns:p14="http://schemas.microsoft.com/office/powerpoint/2010/main" val="3502595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PENSION NAMES &amp; TYPES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None/>
            </a:pPr>
            <a:r>
              <a:rPr lang="en-US" sz="2000" dirty="0">
                <a:solidFill>
                  <a:schemeClr val="accent3">
                    <a:lumMod val="60000"/>
                    <a:lumOff val="40000"/>
                  </a:schemeClr>
                </a:solidFill>
              </a:rPr>
              <a:t>The Clergy Retirement Security Program (CRSP) consists of two components:</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A defined benefit (CRSP-DB) plan—provides a monthly benefit at retirement based upon years of credited service to the Church (like an annuity).</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A defined contribution (CRSP-DC) plan—provides a cash retirement account balance funded by UMPIP and Church matching contributions.</a:t>
            </a:r>
          </a:p>
          <a:p>
            <a:pPr marL="0" indent="0">
              <a:spcBef>
                <a:spcPts val="400"/>
              </a:spcBef>
              <a:buClr>
                <a:srgbClr val="00B0F0"/>
              </a:buClr>
              <a:buNone/>
            </a:pPr>
            <a:endParaRPr lang="en-US" sz="2000" dirty="0">
              <a:solidFill>
                <a:schemeClr val="accent3">
                  <a:lumMod val="60000"/>
                  <a:lumOff val="40000"/>
                </a:schemeClr>
              </a:solidFill>
            </a:endParaRPr>
          </a:p>
          <a:p>
            <a:pPr marL="0" indent="0">
              <a:spcBef>
                <a:spcPts val="400"/>
              </a:spcBef>
              <a:buClr>
                <a:srgbClr val="00B0F0"/>
              </a:buClr>
              <a:buNone/>
            </a:pPr>
            <a:r>
              <a:rPr lang="en-US" sz="2000" dirty="0">
                <a:solidFill>
                  <a:schemeClr val="accent3">
                    <a:lumMod val="60000"/>
                    <a:lumOff val="40000"/>
                  </a:schemeClr>
                </a:solidFill>
              </a:rPr>
              <a:t>Funding payments to CRSP are the responsibility of the church.</a:t>
            </a:r>
          </a:p>
        </p:txBody>
      </p:sp>
    </p:spTree>
    <p:extLst>
      <p:ext uri="{BB962C8B-B14F-4D97-AF65-F5344CB8AC3E}">
        <p14:creationId xmlns:p14="http://schemas.microsoft.com/office/powerpoint/2010/main" val="3423761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PENSION NAMES &amp; TYPES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None/>
            </a:pPr>
            <a:r>
              <a:rPr lang="en-US" dirty="0">
                <a:solidFill>
                  <a:schemeClr val="accent3">
                    <a:lumMod val="60000"/>
                    <a:lumOff val="40000"/>
                  </a:schemeClr>
                </a:solidFill>
              </a:rPr>
              <a:t>United Methodist Personal Investment Plan</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UMPIP (Pastor’s personal pension contribution).</a:t>
            </a:r>
          </a:p>
          <a:p>
            <a:pPr marL="460375" lvl="1" indent="-173038">
              <a:spcBef>
                <a:spcPts val="400"/>
              </a:spcBef>
              <a:buClr>
                <a:schemeClr val="accent3">
                  <a:lumMod val="60000"/>
                  <a:lumOff val="40000"/>
                </a:schemeClr>
              </a:buClr>
            </a:pPr>
            <a:r>
              <a:rPr lang="en-US" sz="1800" dirty="0">
                <a:solidFill>
                  <a:schemeClr val="accent3">
                    <a:lumMod val="60000"/>
                    <a:lumOff val="40000"/>
                  </a:schemeClr>
                </a:solidFill>
              </a:rPr>
              <a:t>Contribution may be before-tax or after-tax.</a:t>
            </a:r>
          </a:p>
          <a:p>
            <a:pPr marL="460375" lvl="1" indent="-173038">
              <a:spcBef>
                <a:spcPts val="400"/>
              </a:spcBef>
              <a:buClr>
                <a:schemeClr val="accent3">
                  <a:lumMod val="60000"/>
                  <a:lumOff val="40000"/>
                </a:schemeClr>
              </a:buClr>
            </a:pPr>
            <a:r>
              <a:rPr lang="en-US" sz="1800" dirty="0">
                <a:solidFill>
                  <a:schemeClr val="accent3">
                    <a:lumMod val="60000"/>
                    <a:lumOff val="40000"/>
                  </a:schemeClr>
                </a:solidFill>
              </a:rPr>
              <a:t>Contribution must be withheld from pastor’s paycheck and paid by the church.</a:t>
            </a:r>
          </a:p>
          <a:p>
            <a:pPr marL="460375" lvl="1" indent="-173038">
              <a:spcBef>
                <a:spcPts val="400"/>
              </a:spcBef>
              <a:buClr>
                <a:schemeClr val="accent3">
                  <a:lumMod val="60000"/>
                  <a:lumOff val="40000"/>
                </a:schemeClr>
              </a:buClr>
            </a:pPr>
            <a:r>
              <a:rPr lang="en-US" sz="1800" dirty="0">
                <a:solidFill>
                  <a:schemeClr val="accent3">
                    <a:lumMod val="60000"/>
                    <a:lumOff val="40000"/>
                  </a:schemeClr>
                </a:solidFill>
              </a:rPr>
              <a:t>Wespath/GBOPHB will bill the church for this.</a:t>
            </a:r>
          </a:p>
          <a:p>
            <a:pPr marL="460375" lvl="1" indent="-173038">
              <a:spcBef>
                <a:spcPts val="400"/>
              </a:spcBef>
              <a:buClr>
                <a:schemeClr val="accent3">
                  <a:lumMod val="60000"/>
                  <a:lumOff val="40000"/>
                </a:schemeClr>
              </a:buClr>
            </a:pPr>
            <a:r>
              <a:rPr lang="en-US" sz="1800" dirty="0">
                <a:solidFill>
                  <a:schemeClr val="accent3">
                    <a:lumMod val="60000"/>
                    <a:lumOff val="40000"/>
                  </a:schemeClr>
                </a:solidFill>
              </a:rPr>
              <a:t>MUST BE PAID – this was withheld from pastor’s check and must be paid into pension plan.  Failure to pay is </a:t>
            </a:r>
            <a:r>
              <a:rPr lang="en-US" dirty="0">
                <a:solidFill>
                  <a:schemeClr val="accent3">
                    <a:lumMod val="60000"/>
                    <a:lumOff val="40000"/>
                  </a:schemeClr>
                </a:solidFill>
              </a:rPr>
              <a:t>illegal</a:t>
            </a:r>
            <a:r>
              <a:rPr lang="en-US" sz="1800" dirty="0">
                <a:solidFill>
                  <a:schemeClr val="accent3">
                    <a:lumMod val="60000"/>
                    <a:lumOff val="40000"/>
                  </a:schemeClr>
                </a:solidFill>
              </a:rPr>
              <a:t>.</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UMPIP (for less than ½ time pastors).  </a:t>
            </a:r>
          </a:p>
          <a:p>
            <a:pPr marL="460375" lvl="1" indent="-173038">
              <a:spcBef>
                <a:spcPts val="400"/>
              </a:spcBef>
              <a:buClr>
                <a:schemeClr val="accent3">
                  <a:lumMod val="60000"/>
                  <a:lumOff val="40000"/>
                </a:schemeClr>
              </a:buClr>
            </a:pPr>
            <a:r>
              <a:rPr lang="en-US" sz="1800" dirty="0">
                <a:solidFill>
                  <a:schemeClr val="accent3">
                    <a:lumMod val="60000"/>
                    <a:lumOff val="40000"/>
                  </a:schemeClr>
                </a:solidFill>
              </a:rPr>
              <a:t>These pastors cannot participate in CRSP, so their pension contribution is to UMPIP.  Funding it is church’s responsibility. REMIT DIRECTLY TO WESPATH any match the local church votes to do.</a:t>
            </a:r>
          </a:p>
        </p:txBody>
      </p:sp>
    </p:spTree>
    <p:extLst>
      <p:ext uri="{BB962C8B-B14F-4D97-AF65-F5344CB8AC3E}">
        <p14:creationId xmlns:p14="http://schemas.microsoft.com/office/powerpoint/2010/main" val="3635423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HEALTH BENEFITS</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lnSpcReduction="1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400"/>
              </a:spcBef>
              <a:buNone/>
            </a:pPr>
            <a:r>
              <a:rPr lang="en-US" sz="2000" dirty="0">
                <a:solidFill>
                  <a:schemeClr val="accent3">
                    <a:lumMod val="60000"/>
                    <a:lumOff val="40000"/>
                  </a:schemeClr>
                </a:solidFill>
              </a:rPr>
              <a:t>TREASURY OFFICE will bill you for:</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Church part of Health Benefits for Full time and ¾ Time pastors.</a:t>
            </a:r>
          </a:p>
          <a:p>
            <a:pPr>
              <a:spcBef>
                <a:spcPts val="400"/>
              </a:spcBef>
              <a:buClr>
                <a:srgbClr val="00B0F0"/>
              </a:buClr>
              <a:buFont typeface="Wingdings" panose="05000000000000000000" pitchFamily="2" charset="2"/>
              <a:buChar char="§"/>
            </a:pPr>
            <a:r>
              <a:rPr lang="en-US" dirty="0">
                <a:solidFill>
                  <a:schemeClr val="accent3">
                    <a:lumMod val="60000"/>
                    <a:lumOff val="40000"/>
                  </a:schemeClr>
                </a:solidFill>
              </a:rPr>
              <a:t>Billing is based on appointed position, NOT PERSON.</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If clergy person opts to not be carried b</a:t>
            </a:r>
            <a:r>
              <a:rPr lang="en-US" dirty="0">
                <a:solidFill>
                  <a:schemeClr val="accent3">
                    <a:lumMod val="60000"/>
                    <a:lumOff val="40000"/>
                  </a:schemeClr>
                </a:solidFill>
              </a:rPr>
              <a:t>y Conference plan, the church is STILL BILLED in order to foster the connectional nature of our Benefit Plan</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Three Health Plans:</a:t>
            </a:r>
          </a:p>
          <a:p>
            <a:pPr lvl="1">
              <a:spcBef>
                <a:spcPts val="400"/>
              </a:spcBef>
              <a:buClr>
                <a:srgbClr val="00B0F0"/>
              </a:buClr>
              <a:buFont typeface="Wingdings" panose="05000000000000000000" pitchFamily="2" charset="2"/>
              <a:buChar char="§"/>
            </a:pPr>
            <a:r>
              <a:rPr lang="en-US" dirty="0">
                <a:solidFill>
                  <a:schemeClr val="accent3">
                    <a:lumMod val="60000"/>
                    <a:lumOff val="40000"/>
                  </a:schemeClr>
                </a:solidFill>
              </a:rPr>
              <a:t>Plan 6000 (Higher Co Pays, Higher Deductible, lowest cost)</a:t>
            </a:r>
          </a:p>
          <a:p>
            <a:pPr lvl="1">
              <a:spcBef>
                <a:spcPts val="400"/>
              </a:spcBef>
              <a:buClr>
                <a:srgbClr val="00B0F0"/>
              </a:buClr>
              <a:buFont typeface="Wingdings" panose="05000000000000000000" pitchFamily="2" charset="2"/>
              <a:buChar char="§"/>
            </a:pPr>
            <a:r>
              <a:rPr lang="en-US" dirty="0">
                <a:solidFill>
                  <a:schemeClr val="accent3">
                    <a:lumMod val="60000"/>
                    <a:lumOff val="40000"/>
                  </a:schemeClr>
                </a:solidFill>
              </a:rPr>
              <a:t>Plan 4000 (Lower Co Pays, Lower Deductible, Clergy must pay difference between plans)</a:t>
            </a:r>
          </a:p>
          <a:p>
            <a:pPr lvl="1">
              <a:spcBef>
                <a:spcPts val="400"/>
              </a:spcBef>
              <a:buClr>
                <a:srgbClr val="00B0F0"/>
              </a:buClr>
              <a:buFont typeface="Wingdings" panose="05000000000000000000" pitchFamily="2" charset="2"/>
              <a:buChar char="§"/>
            </a:pPr>
            <a:r>
              <a:rPr lang="en-US" dirty="0">
                <a:solidFill>
                  <a:schemeClr val="accent3">
                    <a:lumMod val="60000"/>
                    <a:lumOff val="40000"/>
                  </a:schemeClr>
                </a:solidFill>
              </a:rPr>
              <a:t>Plan HSA (High Deductible but HSA goes with Clergy for life)</a:t>
            </a:r>
          </a:p>
          <a:p>
            <a:pPr lvl="1">
              <a:spcBef>
                <a:spcPts val="400"/>
              </a:spcBef>
              <a:buClr>
                <a:srgbClr val="00B0F0"/>
              </a:buClr>
              <a:buFont typeface="Wingdings" panose="05000000000000000000" pitchFamily="2" charset="2"/>
              <a:buChar char="§"/>
            </a:pPr>
            <a:r>
              <a:rPr lang="en-US" dirty="0">
                <a:solidFill>
                  <a:schemeClr val="accent3">
                    <a:lumMod val="60000"/>
                    <a:lumOff val="40000"/>
                  </a:schemeClr>
                </a:solidFill>
              </a:rPr>
              <a:t>Church pays SAME cost for each plan less Clergy contribution based on Salary.</a:t>
            </a:r>
          </a:p>
        </p:txBody>
      </p:sp>
    </p:spTree>
    <p:extLst>
      <p:ext uri="{BB962C8B-B14F-4D97-AF65-F5344CB8AC3E}">
        <p14:creationId xmlns:p14="http://schemas.microsoft.com/office/powerpoint/2010/main" val="3909393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JUST REMEMBER</a:t>
            </a: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400"/>
              </a:spcBef>
              <a:buClr>
                <a:schemeClr val="accent3">
                  <a:lumMod val="60000"/>
                  <a:lumOff val="40000"/>
                </a:schemeClr>
              </a:buClr>
            </a:pPr>
            <a:r>
              <a:rPr lang="en-US" sz="2000" dirty="0">
                <a:solidFill>
                  <a:schemeClr val="accent3">
                    <a:lumMod val="60000"/>
                    <a:lumOff val="40000"/>
                  </a:schemeClr>
                </a:solidFill>
              </a:rPr>
              <a:t>There WILL BE billing errors from our office:</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Inaccurate salary information</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Wrong status for pastor</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Wrong start dates</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Churches with same name</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Keying errors</a:t>
            </a:r>
          </a:p>
          <a:p>
            <a:pPr>
              <a:spcBef>
                <a:spcPts val="400"/>
              </a:spcBef>
              <a:buClr>
                <a:srgbClr val="00B0F0"/>
              </a:buClr>
              <a:buFont typeface="Wingdings" panose="05000000000000000000" pitchFamily="2" charset="2"/>
              <a:buChar char="§"/>
            </a:pPr>
            <a:r>
              <a:rPr lang="en-US" sz="2000" dirty="0">
                <a:solidFill>
                  <a:schemeClr val="accent3">
                    <a:lumMod val="60000"/>
                    <a:lumOff val="40000"/>
                  </a:schemeClr>
                </a:solidFill>
              </a:rPr>
              <a:t>Just a mistake</a:t>
            </a:r>
          </a:p>
          <a:p>
            <a:pPr marL="344488" indent="-344488">
              <a:spcBef>
                <a:spcPts val="400"/>
              </a:spcBef>
              <a:buClr>
                <a:srgbClr val="00B0F0"/>
              </a:buClr>
            </a:pPr>
            <a:r>
              <a:rPr lang="en-US" sz="2000" dirty="0">
                <a:solidFill>
                  <a:schemeClr val="accent3">
                    <a:lumMod val="60000"/>
                    <a:lumOff val="40000"/>
                  </a:schemeClr>
                </a:solidFill>
              </a:rPr>
              <a:t>If you find a mistake, or think there is one, just give Treasury Services a call.</a:t>
            </a:r>
          </a:p>
          <a:p>
            <a:pPr marL="344488" indent="-344488">
              <a:spcBef>
                <a:spcPts val="400"/>
              </a:spcBef>
              <a:buClr>
                <a:srgbClr val="00B0F0"/>
              </a:buClr>
            </a:pPr>
            <a:endParaRPr lang="en-US" sz="2000" dirty="0">
              <a:solidFill>
                <a:schemeClr val="accent3">
                  <a:lumMod val="60000"/>
                  <a:lumOff val="40000"/>
                </a:schemeClr>
              </a:solidFill>
            </a:endParaRPr>
          </a:p>
          <a:p>
            <a:pPr marL="344488" indent="-344488" algn="ctr">
              <a:spcBef>
                <a:spcPts val="400"/>
              </a:spcBef>
              <a:buClr>
                <a:srgbClr val="00B0F0"/>
              </a:buClr>
            </a:pPr>
            <a:r>
              <a:rPr lang="en-US" sz="2000" dirty="0">
                <a:solidFill>
                  <a:schemeClr val="accent3">
                    <a:lumMod val="60000"/>
                    <a:lumOff val="40000"/>
                  </a:schemeClr>
                </a:solidFill>
              </a:rPr>
              <a:t>GRACE ABOUNDS!</a:t>
            </a:r>
          </a:p>
          <a:p>
            <a:pPr>
              <a:spcBef>
                <a:spcPts val="400"/>
              </a:spcBef>
              <a:buClr>
                <a:srgbClr val="00B0F0"/>
              </a:buClr>
              <a:buFont typeface="Wingdings" panose="05000000000000000000" pitchFamily="2" charset="2"/>
              <a:buChar char="§"/>
            </a:pPr>
            <a:endParaRPr lang="en-US" sz="2000" dirty="0"/>
          </a:p>
        </p:txBody>
      </p:sp>
    </p:spTree>
    <p:extLst>
      <p:ext uri="{BB962C8B-B14F-4D97-AF65-F5344CB8AC3E}">
        <p14:creationId xmlns:p14="http://schemas.microsoft.com/office/powerpoint/2010/main" val="1537034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1310485" y="1200995"/>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APPORTIONMENTS</a:t>
            </a:r>
          </a:p>
        </p:txBody>
      </p:sp>
    </p:spTree>
    <p:extLst>
      <p:ext uri="{BB962C8B-B14F-4D97-AF65-F5344CB8AC3E}">
        <p14:creationId xmlns:p14="http://schemas.microsoft.com/office/powerpoint/2010/main" val="1978378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PLACE OF YEAR END REPORTS</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fontScale="775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120000"/>
              </a:lnSpc>
              <a:spcBef>
                <a:spcPct val="0"/>
              </a:spcBef>
              <a:buClr>
                <a:schemeClr val="accent3">
                  <a:lumMod val="60000"/>
                  <a:lumOff val="40000"/>
                </a:schemeClr>
              </a:buClr>
            </a:pPr>
            <a:r>
              <a:rPr lang="en-US" altLang="en-US" sz="2600" u="sng" dirty="0">
                <a:solidFill>
                  <a:schemeClr val="accent3">
                    <a:lumMod val="60000"/>
                    <a:lumOff val="40000"/>
                  </a:schemeClr>
                </a:solidFill>
              </a:rPr>
              <a:t>Apportionments are based on information in the Year End Report</a:t>
            </a:r>
            <a:r>
              <a:rPr lang="en-US" altLang="en-US" sz="2600" dirty="0">
                <a:solidFill>
                  <a:schemeClr val="accent3">
                    <a:lumMod val="60000"/>
                    <a:lumOff val="40000"/>
                  </a:schemeClr>
                </a:solidFill>
              </a:rPr>
              <a:t>– All comes from Tables II.</a:t>
            </a:r>
          </a:p>
          <a:p>
            <a:pPr>
              <a:lnSpc>
                <a:spcPct val="120000"/>
              </a:lnSpc>
              <a:spcBef>
                <a:spcPct val="0"/>
              </a:spcBef>
              <a:buClr>
                <a:schemeClr val="accent3">
                  <a:lumMod val="60000"/>
                  <a:lumOff val="40000"/>
                </a:schemeClr>
              </a:buClr>
            </a:pPr>
            <a:r>
              <a:rPr lang="en-US" altLang="en-US" sz="2600" u="sng" dirty="0">
                <a:solidFill>
                  <a:schemeClr val="accent3">
                    <a:lumMod val="60000"/>
                    <a:lumOff val="40000"/>
                  </a:schemeClr>
                </a:solidFill>
              </a:rPr>
              <a:t>Discipline</a:t>
            </a:r>
            <a:r>
              <a:rPr lang="en-US" altLang="en-US" sz="2600" dirty="0">
                <a:solidFill>
                  <a:schemeClr val="accent3">
                    <a:lumMod val="60000"/>
                    <a:lumOff val="40000"/>
                  </a:schemeClr>
                </a:solidFill>
              </a:rPr>
              <a:t> says the Minister is responsible.</a:t>
            </a:r>
          </a:p>
          <a:p>
            <a:pPr>
              <a:lnSpc>
                <a:spcPct val="120000"/>
              </a:lnSpc>
              <a:spcBef>
                <a:spcPct val="0"/>
              </a:spcBef>
              <a:buClr>
                <a:schemeClr val="accent3">
                  <a:lumMod val="60000"/>
                  <a:lumOff val="40000"/>
                </a:schemeClr>
              </a:buClr>
            </a:pPr>
            <a:r>
              <a:rPr lang="en-US" altLang="en-US" sz="2600" dirty="0">
                <a:solidFill>
                  <a:schemeClr val="accent3">
                    <a:lumMod val="60000"/>
                    <a:lumOff val="40000"/>
                  </a:schemeClr>
                </a:solidFill>
              </a:rPr>
              <a:t>Goes back to the days of John Wesley!</a:t>
            </a:r>
          </a:p>
          <a:p>
            <a:pPr>
              <a:lnSpc>
                <a:spcPct val="120000"/>
              </a:lnSpc>
              <a:spcBef>
                <a:spcPct val="0"/>
              </a:spcBef>
              <a:buClr>
                <a:schemeClr val="accent3">
                  <a:lumMod val="60000"/>
                  <a:lumOff val="40000"/>
                </a:schemeClr>
              </a:buClr>
            </a:pPr>
            <a:r>
              <a:rPr lang="en-US" altLang="en-US" sz="2600" dirty="0">
                <a:solidFill>
                  <a:schemeClr val="accent3">
                    <a:lumMod val="60000"/>
                    <a:lumOff val="40000"/>
                  </a:schemeClr>
                </a:solidFill>
              </a:rPr>
              <a:t>BUT Knowledgeable lay persons should assist!</a:t>
            </a:r>
          </a:p>
          <a:p>
            <a:pPr marL="339725" lvl="1" indent="-339725">
              <a:lnSpc>
                <a:spcPct val="120000"/>
              </a:lnSpc>
              <a:spcBef>
                <a:spcPct val="0"/>
              </a:spcBef>
              <a:buClr>
                <a:schemeClr val="accent3">
                  <a:lumMod val="60000"/>
                  <a:lumOff val="40000"/>
                </a:schemeClr>
              </a:buClr>
            </a:pPr>
            <a:r>
              <a:rPr lang="en-US" altLang="en-US" sz="2900" dirty="0">
                <a:solidFill>
                  <a:schemeClr val="accent3">
                    <a:lumMod val="60000"/>
                    <a:lumOff val="40000"/>
                  </a:schemeClr>
                </a:solidFill>
              </a:rPr>
              <a:t>Separate login and p/w provided for pastor and one other church leader</a:t>
            </a:r>
          </a:p>
          <a:p>
            <a:pPr>
              <a:lnSpc>
                <a:spcPct val="120000"/>
              </a:lnSpc>
              <a:spcBef>
                <a:spcPct val="0"/>
              </a:spcBef>
              <a:buClr>
                <a:schemeClr val="accent3">
                  <a:lumMod val="60000"/>
                  <a:lumOff val="40000"/>
                </a:schemeClr>
              </a:buClr>
            </a:pPr>
            <a:r>
              <a:rPr lang="en-US" altLang="en-US" sz="2600" dirty="0">
                <a:solidFill>
                  <a:schemeClr val="accent3">
                    <a:lumMod val="60000"/>
                    <a:lumOff val="40000"/>
                  </a:schemeClr>
                </a:solidFill>
              </a:rPr>
              <a:t>Available online- ezra.gcfa.org</a:t>
            </a:r>
          </a:p>
          <a:p>
            <a:pPr>
              <a:lnSpc>
                <a:spcPct val="120000"/>
              </a:lnSpc>
              <a:spcBef>
                <a:spcPct val="0"/>
              </a:spcBef>
              <a:buClr>
                <a:schemeClr val="accent3">
                  <a:lumMod val="60000"/>
                  <a:lumOff val="40000"/>
                </a:schemeClr>
              </a:buClr>
            </a:pPr>
            <a:r>
              <a:rPr lang="en-US" altLang="en-US" sz="2600" dirty="0">
                <a:solidFill>
                  <a:schemeClr val="accent3">
                    <a:lumMod val="60000"/>
                    <a:lumOff val="40000"/>
                  </a:schemeClr>
                </a:solidFill>
              </a:rPr>
              <a:t>Information is reported on calendar year.</a:t>
            </a:r>
          </a:p>
          <a:p>
            <a:pPr>
              <a:lnSpc>
                <a:spcPct val="120000"/>
              </a:lnSpc>
              <a:spcBef>
                <a:spcPct val="0"/>
              </a:spcBef>
              <a:buClr>
                <a:schemeClr val="accent3">
                  <a:lumMod val="60000"/>
                  <a:lumOff val="40000"/>
                </a:schemeClr>
              </a:buClr>
            </a:pPr>
            <a:r>
              <a:rPr lang="en-US" altLang="en-US" sz="2600" u="sng" dirty="0">
                <a:solidFill>
                  <a:schemeClr val="accent3">
                    <a:lumMod val="60000"/>
                    <a:lumOff val="40000"/>
                  </a:schemeClr>
                </a:solidFill>
              </a:rPr>
              <a:t>All</a:t>
            </a:r>
            <a:r>
              <a:rPr lang="en-US" altLang="en-US" sz="2600" dirty="0">
                <a:solidFill>
                  <a:schemeClr val="accent3">
                    <a:lumMod val="60000"/>
                    <a:lumOff val="40000"/>
                  </a:schemeClr>
                </a:solidFill>
              </a:rPr>
              <a:t> church operating expenses should be included in Table II (some will be excluded later).</a:t>
            </a:r>
          </a:p>
          <a:p>
            <a:pPr>
              <a:lnSpc>
                <a:spcPct val="120000"/>
              </a:lnSpc>
              <a:spcBef>
                <a:spcPct val="0"/>
              </a:spcBef>
              <a:buClr>
                <a:schemeClr val="accent3">
                  <a:lumMod val="60000"/>
                  <a:lumOff val="40000"/>
                </a:schemeClr>
              </a:buClr>
            </a:pPr>
            <a:r>
              <a:rPr lang="en-US" altLang="en-US" sz="2600" dirty="0">
                <a:solidFill>
                  <a:schemeClr val="accent3">
                    <a:lumMod val="60000"/>
                    <a:lumOff val="40000"/>
                  </a:schemeClr>
                </a:solidFill>
              </a:rPr>
              <a:t>Tables I &amp; III DO NOT affect apportionments.</a:t>
            </a:r>
          </a:p>
          <a:p>
            <a:pPr>
              <a:spcBef>
                <a:spcPts val="400"/>
              </a:spcBef>
              <a:buClr>
                <a:srgbClr val="00B0F0"/>
              </a:buClr>
              <a:buFont typeface="Wingdings" panose="05000000000000000000" pitchFamily="2" charset="2"/>
              <a:buChar char="§"/>
            </a:pPr>
            <a:endParaRPr lang="en-US" sz="2000" dirty="0"/>
          </a:p>
        </p:txBody>
      </p:sp>
    </p:spTree>
    <p:extLst>
      <p:ext uri="{BB962C8B-B14F-4D97-AF65-F5344CB8AC3E}">
        <p14:creationId xmlns:p14="http://schemas.microsoft.com/office/powerpoint/2010/main" val="382478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311752"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What does a Treasurer do?</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1888300" y="2205857"/>
            <a:ext cx="6711654" cy="4195481"/>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600" b="0" dirty="0">
                <a:solidFill>
                  <a:schemeClr val="accent3">
                    <a:lumMod val="60000"/>
                    <a:lumOff val="40000"/>
                  </a:schemeClr>
                </a:solidFill>
              </a:rPr>
              <a:t>Common answers include:</a:t>
            </a:r>
          </a:p>
          <a:p>
            <a:pPr>
              <a:buClr>
                <a:srgbClr val="00B0F0"/>
              </a:buClr>
              <a:buFont typeface="Wingdings" panose="05000000000000000000" pitchFamily="2" charset="2"/>
              <a:buChar char="§"/>
            </a:pPr>
            <a:r>
              <a:rPr lang="en-US" sz="2000" b="0" dirty="0">
                <a:solidFill>
                  <a:schemeClr val="accent3">
                    <a:lumMod val="60000"/>
                    <a:lumOff val="40000"/>
                  </a:schemeClr>
                </a:solidFill>
              </a:rPr>
              <a:t>Handle church banking accounts</a:t>
            </a:r>
          </a:p>
          <a:p>
            <a:pPr>
              <a:buClr>
                <a:srgbClr val="00B0F0"/>
              </a:buClr>
              <a:buFont typeface="Wingdings" panose="05000000000000000000" pitchFamily="2" charset="2"/>
              <a:buChar char="§"/>
            </a:pPr>
            <a:r>
              <a:rPr lang="en-US" sz="2000" b="0" dirty="0">
                <a:solidFill>
                  <a:schemeClr val="accent3">
                    <a:lumMod val="60000"/>
                    <a:lumOff val="40000"/>
                  </a:schemeClr>
                </a:solidFill>
              </a:rPr>
              <a:t>Pay bills</a:t>
            </a:r>
          </a:p>
          <a:p>
            <a:pPr>
              <a:buClr>
                <a:srgbClr val="00B0F0"/>
              </a:buClr>
              <a:buFont typeface="Wingdings" panose="05000000000000000000" pitchFamily="2" charset="2"/>
              <a:buChar char="§"/>
            </a:pPr>
            <a:r>
              <a:rPr lang="en-US" sz="2000" dirty="0">
                <a:solidFill>
                  <a:schemeClr val="accent3">
                    <a:lumMod val="60000"/>
                    <a:lumOff val="40000"/>
                  </a:schemeClr>
                </a:solidFill>
              </a:rPr>
              <a:t>Collect and count offering</a:t>
            </a:r>
          </a:p>
          <a:p>
            <a:pPr>
              <a:buClr>
                <a:srgbClr val="00B0F0"/>
              </a:buClr>
              <a:buFont typeface="Wingdings" panose="05000000000000000000" pitchFamily="2" charset="2"/>
              <a:buChar char="§"/>
            </a:pPr>
            <a:r>
              <a:rPr lang="en-US" sz="2000" b="0" dirty="0">
                <a:solidFill>
                  <a:schemeClr val="accent3">
                    <a:lumMod val="60000"/>
                    <a:lumOff val="40000"/>
                  </a:schemeClr>
                </a:solidFill>
              </a:rPr>
              <a:t>Deposit funds</a:t>
            </a:r>
          </a:p>
          <a:p>
            <a:pPr>
              <a:buClr>
                <a:srgbClr val="00B0F0"/>
              </a:buClr>
              <a:buFont typeface="Wingdings" panose="05000000000000000000" pitchFamily="2" charset="2"/>
              <a:buChar char="§"/>
            </a:pPr>
            <a:r>
              <a:rPr lang="en-US" sz="2000" b="0" dirty="0">
                <a:solidFill>
                  <a:schemeClr val="accent3">
                    <a:lumMod val="60000"/>
                    <a:lumOff val="40000"/>
                  </a:schemeClr>
                </a:solidFill>
              </a:rPr>
              <a:t>Provide financial reports</a:t>
            </a:r>
          </a:p>
          <a:p>
            <a:pPr>
              <a:buClr>
                <a:srgbClr val="00B0F0"/>
              </a:buClr>
              <a:buFont typeface="Wingdings" panose="05000000000000000000" pitchFamily="2" charset="2"/>
              <a:buChar char="§"/>
            </a:pPr>
            <a:r>
              <a:rPr lang="en-US" sz="2000" b="0" dirty="0">
                <a:solidFill>
                  <a:schemeClr val="accent3">
                    <a:lumMod val="60000"/>
                    <a:lumOff val="40000"/>
                  </a:schemeClr>
                </a:solidFill>
              </a:rPr>
              <a:t>Send out donation statements</a:t>
            </a:r>
          </a:p>
          <a:p>
            <a:pPr>
              <a:buClr>
                <a:srgbClr val="00B0F0"/>
              </a:buClr>
              <a:buFont typeface="Wingdings" panose="05000000000000000000" pitchFamily="2" charset="2"/>
              <a:buChar char="§"/>
            </a:pPr>
            <a:r>
              <a:rPr lang="en-US" sz="2000" b="0" dirty="0">
                <a:solidFill>
                  <a:schemeClr val="accent3">
                    <a:lumMod val="60000"/>
                    <a:lumOff val="40000"/>
                  </a:schemeClr>
                </a:solidFill>
              </a:rPr>
              <a:t>Handle Payroll</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419914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APPORTIONMENT CALCULATION</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239550" y="2439915"/>
            <a:ext cx="7712900" cy="4195481"/>
          </a:xfrm>
          <a:prstGeom prst="rect">
            <a:avLst/>
          </a:prstGeom>
        </p:spPr>
        <p:txBody>
          <a:bodyPr vert="horz" lIns="91440" tIns="45720" rIns="91440" bIns="45720" rtlCol="0">
            <a:normAutofit fontScale="85000" lnSpcReduction="1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120000"/>
              </a:lnSpc>
              <a:spcBef>
                <a:spcPct val="0"/>
              </a:spcBef>
              <a:buClr>
                <a:schemeClr val="accent3">
                  <a:lumMod val="60000"/>
                  <a:lumOff val="40000"/>
                </a:schemeClr>
              </a:buClr>
            </a:pPr>
            <a:r>
              <a:rPr lang="en-US" altLang="en-US" sz="2800" dirty="0">
                <a:solidFill>
                  <a:schemeClr val="accent3">
                    <a:lumMod val="60000"/>
                    <a:lumOff val="40000"/>
                  </a:schemeClr>
                </a:solidFill>
              </a:rPr>
              <a:t>Apportionments are simply the conference budget divided up (apportioned) among the churches of the annual conference.</a:t>
            </a:r>
          </a:p>
          <a:p>
            <a:pPr>
              <a:lnSpc>
                <a:spcPct val="120000"/>
              </a:lnSpc>
              <a:spcBef>
                <a:spcPct val="0"/>
              </a:spcBef>
              <a:buClr>
                <a:schemeClr val="accent3">
                  <a:lumMod val="60000"/>
                  <a:lumOff val="40000"/>
                </a:schemeClr>
              </a:buClr>
            </a:pPr>
            <a:r>
              <a:rPr lang="en-US" altLang="en-US" sz="2800" dirty="0">
                <a:solidFill>
                  <a:schemeClr val="accent3">
                    <a:lumMod val="60000"/>
                    <a:lumOff val="40000"/>
                  </a:schemeClr>
                </a:solidFill>
              </a:rPr>
              <a:t>Idea is that every church shares in the Conference budget.</a:t>
            </a:r>
          </a:p>
          <a:p>
            <a:pPr>
              <a:lnSpc>
                <a:spcPct val="120000"/>
              </a:lnSpc>
              <a:spcBef>
                <a:spcPct val="0"/>
              </a:spcBef>
              <a:buClr>
                <a:srgbClr val="00B0F0"/>
              </a:buClr>
              <a:buFont typeface="Wingdings" panose="05000000000000000000" pitchFamily="2" charset="2"/>
              <a:buChar char="§"/>
            </a:pPr>
            <a:r>
              <a:rPr lang="en-US" altLang="en-US" sz="2800" dirty="0">
                <a:solidFill>
                  <a:schemeClr val="accent3">
                    <a:lumMod val="60000"/>
                    <a:lumOff val="40000"/>
                  </a:schemeClr>
                </a:solidFill>
              </a:rPr>
              <a:t>Big churches pay more than small churches.</a:t>
            </a:r>
          </a:p>
          <a:p>
            <a:pPr>
              <a:lnSpc>
                <a:spcPct val="120000"/>
              </a:lnSpc>
              <a:spcBef>
                <a:spcPct val="0"/>
              </a:spcBef>
              <a:buClr>
                <a:srgbClr val="00B0F0"/>
              </a:buClr>
              <a:buFont typeface="Wingdings" panose="05000000000000000000" pitchFamily="2" charset="2"/>
              <a:buChar char="§"/>
            </a:pPr>
            <a:r>
              <a:rPr lang="en-US" altLang="en-US" sz="2800" dirty="0">
                <a:solidFill>
                  <a:schemeClr val="accent3">
                    <a:lumMod val="60000"/>
                    <a:lumOff val="40000"/>
                  </a:schemeClr>
                </a:solidFill>
              </a:rPr>
              <a:t>Wealthier churches pay more than poorer churches.</a:t>
            </a:r>
          </a:p>
          <a:p>
            <a:pPr>
              <a:lnSpc>
                <a:spcPct val="120000"/>
              </a:lnSpc>
              <a:spcBef>
                <a:spcPct val="0"/>
              </a:spcBef>
              <a:buClr>
                <a:schemeClr val="accent3">
                  <a:lumMod val="60000"/>
                  <a:lumOff val="40000"/>
                </a:schemeClr>
              </a:buClr>
            </a:pPr>
            <a:r>
              <a:rPr lang="en-US" altLang="en-US" sz="2800" dirty="0">
                <a:solidFill>
                  <a:schemeClr val="accent3">
                    <a:lumMod val="60000"/>
                    <a:lumOff val="40000"/>
                  </a:schemeClr>
                </a:solidFill>
              </a:rPr>
              <a:t>Your pastor(s) and your lay delegate(s) vote on this every year at Annual Conference.</a:t>
            </a:r>
          </a:p>
          <a:p>
            <a:pPr>
              <a:lnSpc>
                <a:spcPct val="120000"/>
              </a:lnSpc>
              <a:spcBef>
                <a:spcPct val="0"/>
              </a:spcBef>
              <a:buClr>
                <a:schemeClr val="accent3">
                  <a:lumMod val="60000"/>
                  <a:lumOff val="40000"/>
                </a:schemeClr>
              </a:buClr>
            </a:pPr>
            <a:r>
              <a:rPr lang="en-US" altLang="en-US" sz="2800" dirty="0">
                <a:solidFill>
                  <a:schemeClr val="accent3">
                    <a:lumMod val="60000"/>
                    <a:lumOff val="40000"/>
                  </a:schemeClr>
                </a:solidFill>
              </a:rPr>
              <a:t>Expenditures matter, not income.</a:t>
            </a:r>
          </a:p>
          <a:p>
            <a:pPr>
              <a:lnSpc>
                <a:spcPct val="120000"/>
              </a:lnSpc>
              <a:spcBef>
                <a:spcPct val="0"/>
              </a:spcBef>
              <a:buClr>
                <a:schemeClr val="accent3">
                  <a:lumMod val="60000"/>
                  <a:lumOff val="40000"/>
                </a:schemeClr>
              </a:buClr>
            </a:pPr>
            <a:r>
              <a:rPr lang="en-US" altLang="en-US" sz="2800" dirty="0">
                <a:solidFill>
                  <a:schemeClr val="accent3">
                    <a:lumMod val="60000"/>
                    <a:lumOff val="40000"/>
                  </a:schemeClr>
                </a:solidFill>
              </a:rPr>
              <a:t>No one’s coming after your bank account!</a:t>
            </a:r>
            <a:endParaRPr lang="en-US" sz="2000" dirty="0"/>
          </a:p>
        </p:txBody>
      </p:sp>
    </p:spTree>
    <p:extLst>
      <p:ext uri="{BB962C8B-B14F-4D97-AF65-F5344CB8AC3E}">
        <p14:creationId xmlns:p14="http://schemas.microsoft.com/office/powerpoint/2010/main" val="1535792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APPORTIONMENT CALCULATION</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Content Placeholder 2">
            <a:extLst>
              <a:ext uri="{FF2B5EF4-FFF2-40B4-BE49-F238E27FC236}">
                <a16:creationId xmlns:a16="http://schemas.microsoft.com/office/drawing/2014/main" id="{0BB2CBE1-D7F7-49A0-88E2-6AFEC00B03F0}"/>
              </a:ext>
            </a:extLst>
          </p:cNvPr>
          <p:cNvSpPr>
            <a:spLocks noGrp="1"/>
          </p:cNvSpPr>
          <p:nvPr>
            <p:ph idx="1"/>
          </p:nvPr>
        </p:nvSpPr>
        <p:spPr>
          <a:xfrm>
            <a:off x="2849694" y="2499826"/>
            <a:ext cx="7520940" cy="3928572"/>
          </a:xfrm>
        </p:spPr>
        <p:txBody>
          <a:bodyPr>
            <a:normAutofit/>
          </a:bodyPr>
          <a:lstStyle/>
          <a:p>
            <a:pPr marL="0" indent="0">
              <a:buNone/>
            </a:pPr>
            <a:r>
              <a:rPr lang="en-US" sz="2000" dirty="0">
                <a:solidFill>
                  <a:schemeClr val="accent3">
                    <a:lumMod val="60000"/>
                    <a:lumOff val="40000"/>
                  </a:schemeClr>
                </a:solidFill>
              </a:rPr>
              <a:t>Total 2022 WNC Conference and General Church Apportionment Budget: $14,815,327</a:t>
            </a:r>
            <a:endParaRPr lang="en-US" sz="1000" dirty="0">
              <a:solidFill>
                <a:schemeClr val="accent3">
                  <a:lumMod val="60000"/>
                  <a:lumOff val="40000"/>
                </a:schemeClr>
              </a:solidFill>
            </a:endParaRPr>
          </a:p>
          <a:p>
            <a:pPr marL="0" indent="0">
              <a:buNone/>
            </a:pPr>
            <a:endParaRPr lang="en-US" sz="1200" dirty="0">
              <a:solidFill>
                <a:schemeClr val="accent3">
                  <a:lumMod val="60000"/>
                  <a:lumOff val="40000"/>
                </a:schemeClr>
              </a:solidFill>
            </a:endParaRPr>
          </a:p>
          <a:p>
            <a:pPr marL="0" indent="0">
              <a:buNone/>
            </a:pPr>
            <a:r>
              <a:rPr lang="en-US" sz="2000" dirty="0">
                <a:solidFill>
                  <a:schemeClr val="accent3">
                    <a:lumMod val="60000"/>
                    <a:lumOff val="40000"/>
                  </a:schemeClr>
                </a:solidFill>
              </a:rPr>
              <a:t>Conference average net expenditures of 2018, 2019, 2020 = $186,937,465</a:t>
            </a:r>
          </a:p>
          <a:p>
            <a:pPr marL="0" indent="0">
              <a:buNone/>
            </a:pPr>
            <a:endParaRPr lang="en-US" sz="2000" dirty="0">
              <a:solidFill>
                <a:schemeClr val="accent3">
                  <a:lumMod val="60000"/>
                  <a:lumOff val="40000"/>
                </a:schemeClr>
              </a:solidFill>
            </a:endParaRPr>
          </a:p>
          <a:p>
            <a:pPr marL="0" indent="0">
              <a:buNone/>
            </a:pPr>
            <a:r>
              <a:rPr lang="en-US" sz="2000" dirty="0">
                <a:solidFill>
                  <a:schemeClr val="accent3">
                    <a:lumMod val="60000"/>
                    <a:lumOff val="40000"/>
                  </a:schemeClr>
                </a:solidFill>
              </a:rPr>
              <a:t>Multiplier: 0.0792526421000000</a:t>
            </a:r>
          </a:p>
          <a:p>
            <a:pPr marL="0" indent="0">
              <a:buNone/>
            </a:pPr>
            <a:endParaRPr lang="en-US" sz="2000" dirty="0">
              <a:solidFill>
                <a:schemeClr val="accent3">
                  <a:lumMod val="60000"/>
                  <a:lumOff val="40000"/>
                </a:schemeClr>
              </a:solidFill>
            </a:endParaRPr>
          </a:p>
          <a:p>
            <a:pPr marL="0" indent="0">
              <a:buNone/>
            </a:pPr>
            <a:r>
              <a:rPr lang="en-US" sz="2000" dirty="0">
                <a:solidFill>
                  <a:schemeClr val="accent3">
                    <a:lumMod val="60000"/>
                    <a:lumOff val="40000"/>
                  </a:schemeClr>
                </a:solidFill>
              </a:rPr>
              <a:t>2022 Apportionments consume 8% of local church expenses.  Adding Districts adds 1%.</a:t>
            </a:r>
            <a:endParaRPr lang="en-US" sz="3200" dirty="0">
              <a:solidFill>
                <a:schemeClr val="accent3">
                  <a:lumMod val="60000"/>
                  <a:lumOff val="40000"/>
                </a:schemeClr>
              </a:solidFill>
            </a:endParaRPr>
          </a:p>
          <a:p>
            <a:pPr>
              <a:spcBef>
                <a:spcPct val="0"/>
              </a:spcBef>
            </a:pPr>
            <a:endParaRPr lang="en-US" altLang="en-US" dirty="0"/>
          </a:p>
        </p:txBody>
      </p:sp>
    </p:spTree>
    <p:extLst>
      <p:ext uri="{BB962C8B-B14F-4D97-AF65-F5344CB8AC3E}">
        <p14:creationId xmlns:p14="http://schemas.microsoft.com/office/powerpoint/2010/main" val="2246291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What are “Average Expenditures?”</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487B3C41-17C4-483E-BC2D-D78AC33DC8A3}"/>
              </a:ext>
            </a:extLst>
          </p:cNvPr>
          <p:cNvSpPr>
            <a:spLocks noGrp="1"/>
          </p:cNvSpPr>
          <p:nvPr>
            <p:ph idx="1"/>
          </p:nvPr>
        </p:nvSpPr>
        <p:spPr>
          <a:xfrm>
            <a:off x="1868905" y="2669936"/>
            <a:ext cx="10515600" cy="3970338"/>
          </a:xfrm>
        </p:spPr>
        <p:txBody>
          <a:bodyPr>
            <a:normAutofit/>
          </a:bodyPr>
          <a:lstStyle/>
          <a:p>
            <a:r>
              <a:rPr lang="en-US" sz="2800" dirty="0">
                <a:solidFill>
                  <a:schemeClr val="accent3">
                    <a:lumMod val="60000"/>
                    <a:lumOff val="40000"/>
                  </a:schemeClr>
                </a:solidFill>
              </a:rPr>
              <a:t>Apportionments Paid</a:t>
            </a:r>
          </a:p>
          <a:p>
            <a:r>
              <a:rPr lang="en-US" sz="2800" dirty="0">
                <a:solidFill>
                  <a:schemeClr val="accent3">
                    <a:lumMod val="60000"/>
                    <a:lumOff val="40000"/>
                  </a:schemeClr>
                </a:solidFill>
              </a:rPr>
              <a:t>Appointed Clergy Benefits Paid</a:t>
            </a:r>
          </a:p>
          <a:p>
            <a:r>
              <a:rPr lang="en-US" sz="2800" dirty="0">
                <a:solidFill>
                  <a:schemeClr val="accent3">
                    <a:lumMod val="60000"/>
                    <a:lumOff val="40000"/>
                  </a:schemeClr>
                </a:solidFill>
              </a:rPr>
              <a:t>Appointed Clergy Compensation</a:t>
            </a:r>
          </a:p>
          <a:p>
            <a:r>
              <a:rPr lang="en-US" sz="2800" dirty="0">
                <a:solidFill>
                  <a:schemeClr val="accent3">
                    <a:lumMod val="60000"/>
                    <a:lumOff val="40000"/>
                  </a:schemeClr>
                </a:solidFill>
              </a:rPr>
              <a:t>Staff Compensation / Benefits</a:t>
            </a:r>
          </a:p>
          <a:p>
            <a:r>
              <a:rPr lang="en-US" sz="2800" dirty="0">
                <a:solidFill>
                  <a:schemeClr val="accent3">
                    <a:lumMod val="60000"/>
                    <a:lumOff val="40000"/>
                  </a:schemeClr>
                </a:solidFill>
              </a:rPr>
              <a:t>Program Expenses</a:t>
            </a:r>
          </a:p>
          <a:p>
            <a:r>
              <a:rPr lang="en-US" sz="2800" dirty="0">
                <a:solidFill>
                  <a:schemeClr val="accent3">
                    <a:lumMod val="60000"/>
                    <a:lumOff val="40000"/>
                  </a:schemeClr>
                </a:solidFill>
              </a:rPr>
              <a:t>Operating Expenses</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2531338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What are NOT Included?</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487B3C41-17C4-483E-BC2D-D78AC33DC8A3}"/>
              </a:ext>
            </a:extLst>
          </p:cNvPr>
          <p:cNvSpPr>
            <a:spLocks noGrp="1"/>
          </p:cNvSpPr>
          <p:nvPr>
            <p:ph idx="1"/>
          </p:nvPr>
        </p:nvSpPr>
        <p:spPr>
          <a:xfrm>
            <a:off x="1868905" y="2669936"/>
            <a:ext cx="10515600" cy="3970338"/>
          </a:xfrm>
        </p:spPr>
        <p:txBody>
          <a:bodyPr>
            <a:normAutofit/>
          </a:bodyPr>
          <a:lstStyle/>
          <a:p>
            <a:r>
              <a:rPr lang="en-US" sz="2800" dirty="0">
                <a:solidFill>
                  <a:schemeClr val="accent3">
                    <a:lumMod val="60000"/>
                    <a:lumOff val="40000"/>
                  </a:schemeClr>
                </a:solidFill>
              </a:rPr>
              <a:t>Missions, Advances, Special Sundays</a:t>
            </a:r>
          </a:p>
          <a:p>
            <a:r>
              <a:rPr lang="en-US" sz="2800" dirty="0">
                <a:solidFill>
                  <a:schemeClr val="accent3">
                    <a:lumMod val="60000"/>
                    <a:lumOff val="40000"/>
                  </a:schemeClr>
                </a:solidFill>
              </a:rPr>
              <a:t>Principal and Interest payments on Debt</a:t>
            </a:r>
          </a:p>
          <a:p>
            <a:r>
              <a:rPr lang="en-US" sz="2800" dirty="0">
                <a:solidFill>
                  <a:schemeClr val="accent3">
                    <a:lumMod val="60000"/>
                    <a:lumOff val="40000"/>
                  </a:schemeClr>
                </a:solidFill>
              </a:rPr>
              <a:t>Capital Improvements</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1768049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Paying Apportionments</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a:bodyPr>
          <a:lstStyle/>
          <a:p>
            <a:r>
              <a:rPr lang="en-US" sz="2400" dirty="0">
                <a:solidFill>
                  <a:schemeClr val="accent3">
                    <a:lumMod val="60000"/>
                    <a:lumOff val="40000"/>
                  </a:schemeClr>
                </a:solidFill>
              </a:rPr>
              <a:t>After Annual Conference approves the impending year budget, we will calculate and post the apportioned allocations on the church dashboard. </a:t>
            </a:r>
          </a:p>
          <a:p>
            <a:r>
              <a:rPr lang="en-US" sz="2400" dirty="0">
                <a:solidFill>
                  <a:schemeClr val="accent3">
                    <a:lumMod val="60000"/>
                    <a:lumOff val="40000"/>
                  </a:schemeClr>
                </a:solidFill>
              </a:rPr>
              <a:t>Monthly payments are the single best way to stay caught up.</a:t>
            </a:r>
          </a:p>
          <a:p>
            <a:r>
              <a:rPr lang="en-US" sz="2400" dirty="0">
                <a:solidFill>
                  <a:schemeClr val="accent3">
                    <a:lumMod val="60000"/>
                    <a:lumOff val="40000"/>
                  </a:schemeClr>
                </a:solidFill>
              </a:rPr>
              <a:t>Many churches pay on the 10-month plan.  That lets you skip July or August and be paid up in November! OR pay through October and be done!</a:t>
            </a:r>
          </a:p>
          <a:p>
            <a:r>
              <a:rPr lang="en-US" sz="2400" dirty="0">
                <a:solidFill>
                  <a:schemeClr val="accent3">
                    <a:lumMod val="60000"/>
                    <a:lumOff val="40000"/>
                  </a:schemeClr>
                </a:solidFill>
              </a:rPr>
              <a:t>Please remit “special offerings” at least quarterly – the agencies need the funds for ministry!</a:t>
            </a:r>
          </a:p>
          <a:p>
            <a:endParaRPr lang="en-US" dirty="0"/>
          </a:p>
        </p:txBody>
      </p:sp>
    </p:spTree>
    <p:extLst>
      <p:ext uri="{BB962C8B-B14F-4D97-AF65-F5344CB8AC3E}">
        <p14:creationId xmlns:p14="http://schemas.microsoft.com/office/powerpoint/2010/main" val="3522508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1310485" y="1200995"/>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TAXES</a:t>
            </a:r>
          </a:p>
        </p:txBody>
      </p:sp>
    </p:spTree>
    <p:extLst>
      <p:ext uri="{BB962C8B-B14F-4D97-AF65-F5344CB8AC3E}">
        <p14:creationId xmlns:p14="http://schemas.microsoft.com/office/powerpoint/2010/main" val="2796038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Tax Issues Churches May Encounter</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fontScale="92500" lnSpcReduction="10000"/>
          </a:bodyPr>
          <a:lstStyle/>
          <a:p>
            <a:pPr>
              <a:spcBef>
                <a:spcPct val="0"/>
              </a:spcBef>
            </a:pPr>
            <a:r>
              <a:rPr lang="en-US" altLang="en-US" sz="3300" dirty="0">
                <a:solidFill>
                  <a:schemeClr val="accent3">
                    <a:lumMod val="60000"/>
                    <a:lumOff val="40000"/>
                  </a:schemeClr>
                </a:solidFill>
              </a:rPr>
              <a:t>United Methodist Churches come under the UMC 501c3 classification as a tax-exempt entity.  This means churches do not pay “income tax” on their income.  It does NOT mean churches are wholly tax exempt.</a:t>
            </a:r>
          </a:p>
          <a:p>
            <a:pPr>
              <a:spcBef>
                <a:spcPct val="0"/>
              </a:spcBef>
            </a:pPr>
            <a:r>
              <a:rPr lang="en-US" altLang="en-US" sz="3300" dirty="0">
                <a:solidFill>
                  <a:schemeClr val="accent3">
                    <a:lumMod val="60000"/>
                    <a:lumOff val="40000"/>
                  </a:schemeClr>
                </a:solidFill>
              </a:rPr>
              <a:t>Examples of Taxes to be paid</a:t>
            </a:r>
          </a:p>
          <a:p>
            <a:pPr lvl="1">
              <a:spcBef>
                <a:spcPct val="0"/>
              </a:spcBef>
            </a:pPr>
            <a:r>
              <a:rPr lang="en-US" altLang="en-US" sz="2800" dirty="0">
                <a:solidFill>
                  <a:schemeClr val="accent3">
                    <a:lumMod val="60000"/>
                    <a:lumOff val="40000"/>
                  </a:schemeClr>
                </a:solidFill>
              </a:rPr>
              <a:t>Payroll Taxes (FICA for non clergy staff)</a:t>
            </a:r>
          </a:p>
          <a:p>
            <a:pPr lvl="1">
              <a:spcBef>
                <a:spcPct val="0"/>
              </a:spcBef>
            </a:pPr>
            <a:r>
              <a:rPr lang="en-US" altLang="en-US" sz="2800" dirty="0">
                <a:solidFill>
                  <a:schemeClr val="accent3">
                    <a:lumMod val="60000"/>
                    <a:lumOff val="40000"/>
                  </a:schemeClr>
                </a:solidFill>
              </a:rPr>
              <a:t>Income Tax Withholding (clergy election &amp; non clergy required)</a:t>
            </a:r>
          </a:p>
          <a:p>
            <a:pPr lvl="1">
              <a:spcBef>
                <a:spcPct val="0"/>
              </a:spcBef>
            </a:pPr>
            <a:r>
              <a:rPr lang="en-US" altLang="en-US" sz="2800" dirty="0">
                <a:solidFill>
                  <a:schemeClr val="accent3">
                    <a:lumMod val="60000"/>
                    <a:lumOff val="40000"/>
                  </a:schemeClr>
                </a:solidFill>
              </a:rPr>
              <a:t>Income Tax on Unrelated Business Income</a:t>
            </a:r>
          </a:p>
          <a:p>
            <a:pPr lvl="1">
              <a:spcBef>
                <a:spcPct val="0"/>
              </a:spcBef>
            </a:pPr>
            <a:r>
              <a:rPr lang="en-US" altLang="en-US" sz="2800" dirty="0">
                <a:solidFill>
                  <a:schemeClr val="accent3">
                    <a:lumMod val="60000"/>
                    <a:lumOff val="40000"/>
                  </a:schemeClr>
                </a:solidFill>
              </a:rPr>
              <a:t>Sales Tax</a:t>
            </a:r>
          </a:p>
          <a:p>
            <a:pPr lvl="1">
              <a:spcBef>
                <a:spcPct val="0"/>
              </a:spcBef>
            </a:pPr>
            <a:r>
              <a:rPr lang="en-US" altLang="en-US" sz="2800" dirty="0">
                <a:solidFill>
                  <a:schemeClr val="accent3">
                    <a:lumMod val="60000"/>
                    <a:lumOff val="40000"/>
                  </a:schemeClr>
                </a:solidFill>
              </a:rPr>
              <a:t>Property Tax on properties not considered used for “exempt purposes.”</a:t>
            </a:r>
          </a:p>
          <a:p>
            <a:endParaRPr lang="en-US" dirty="0"/>
          </a:p>
        </p:txBody>
      </p:sp>
    </p:spTree>
    <p:extLst>
      <p:ext uri="{BB962C8B-B14F-4D97-AF65-F5344CB8AC3E}">
        <p14:creationId xmlns:p14="http://schemas.microsoft.com/office/powerpoint/2010/main" val="3743576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Tax Churches Do NOT Pay</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a:bodyPr>
          <a:lstStyle/>
          <a:p>
            <a:pPr>
              <a:spcBef>
                <a:spcPct val="0"/>
              </a:spcBef>
            </a:pPr>
            <a:r>
              <a:rPr lang="en-US" altLang="en-US" sz="2400" dirty="0">
                <a:solidFill>
                  <a:schemeClr val="accent3">
                    <a:lumMod val="60000"/>
                    <a:lumOff val="40000"/>
                  </a:schemeClr>
                </a:solidFill>
              </a:rPr>
              <a:t>Unemployment Tax – both Federal and State</a:t>
            </a:r>
          </a:p>
          <a:p>
            <a:pPr>
              <a:spcBef>
                <a:spcPct val="0"/>
              </a:spcBef>
            </a:pPr>
            <a:r>
              <a:rPr lang="en-US" altLang="en-US" sz="2400" dirty="0">
                <a:solidFill>
                  <a:schemeClr val="accent3">
                    <a:lumMod val="60000"/>
                    <a:lumOff val="40000"/>
                  </a:schemeClr>
                </a:solidFill>
              </a:rPr>
              <a:t>Income tax on contributions and other related revenue.</a:t>
            </a:r>
          </a:p>
          <a:p>
            <a:pPr>
              <a:spcBef>
                <a:spcPct val="0"/>
              </a:spcBef>
            </a:pPr>
            <a:r>
              <a:rPr lang="en-US" altLang="en-US" sz="2400" dirty="0">
                <a:solidFill>
                  <a:schemeClr val="accent3">
                    <a:lumMod val="60000"/>
                    <a:lumOff val="40000"/>
                  </a:schemeClr>
                </a:solidFill>
              </a:rPr>
              <a:t>Social Security Tax on Clergy (employer matching nor clergy person withholding).  Clergy may elect </a:t>
            </a:r>
            <a:r>
              <a:rPr lang="en-US" altLang="en-US" sz="2400" i="1" dirty="0">
                <a:solidFill>
                  <a:schemeClr val="accent3">
                    <a:lumMod val="60000"/>
                    <a:lumOff val="40000"/>
                  </a:schemeClr>
                </a:solidFill>
              </a:rPr>
              <a:t>voluntary withholding</a:t>
            </a:r>
            <a:r>
              <a:rPr lang="en-US" altLang="en-US" sz="2400" dirty="0">
                <a:solidFill>
                  <a:schemeClr val="accent3">
                    <a:lumMod val="60000"/>
                    <a:lumOff val="40000"/>
                  </a:schemeClr>
                </a:solidFill>
              </a:rPr>
              <a:t> whereby they give the church an amount to withhold each check and the church remits to the IRS and NCDOR.  This may include what the clergy will pay in Social Security, but it is not considered “Social Security” on the church’s part.  A clergy income tax return (1040) will reconcile what a clergy person pay for SS and what was withheld</a:t>
            </a:r>
            <a:endParaRPr lang="en-US" sz="4400" dirty="0"/>
          </a:p>
        </p:txBody>
      </p:sp>
    </p:spTree>
    <p:extLst>
      <p:ext uri="{BB962C8B-B14F-4D97-AF65-F5344CB8AC3E}">
        <p14:creationId xmlns:p14="http://schemas.microsoft.com/office/powerpoint/2010/main" val="4041346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1310485" y="1200995"/>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AUDITS</a:t>
            </a:r>
          </a:p>
        </p:txBody>
      </p:sp>
    </p:spTree>
    <p:extLst>
      <p:ext uri="{BB962C8B-B14F-4D97-AF65-F5344CB8AC3E}">
        <p14:creationId xmlns:p14="http://schemas.microsoft.com/office/powerpoint/2010/main" val="103485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Local Church Audit</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11" name="Content Placeholder 2">
            <a:extLst>
              <a:ext uri="{FF2B5EF4-FFF2-40B4-BE49-F238E27FC236}">
                <a16:creationId xmlns:a16="http://schemas.microsoft.com/office/drawing/2014/main" id="{253DCB0F-79EC-40FE-A435-CA124D4AA752}"/>
              </a:ext>
            </a:extLst>
          </p:cNvPr>
          <p:cNvSpPr>
            <a:spLocks noGrp="1"/>
          </p:cNvSpPr>
          <p:nvPr>
            <p:ph idx="1"/>
          </p:nvPr>
        </p:nvSpPr>
        <p:spPr>
          <a:xfrm>
            <a:off x="838200" y="2439915"/>
            <a:ext cx="10515600" cy="3970338"/>
          </a:xfrm>
        </p:spPr>
        <p:txBody>
          <a:bodyPr/>
          <a:lstStyle/>
          <a:p>
            <a:pPr marL="0" indent="0">
              <a:spcBef>
                <a:spcPts val="0"/>
              </a:spcBef>
              <a:buNone/>
              <a:defRPr/>
            </a:pPr>
            <a:r>
              <a:rPr lang="en-US" sz="2400" dirty="0">
                <a:solidFill>
                  <a:schemeClr val="accent3">
                    <a:lumMod val="60000"/>
                    <a:lumOff val="40000"/>
                  </a:schemeClr>
                </a:solidFill>
              </a:rPr>
              <a:t>“</a:t>
            </a:r>
            <a:r>
              <a:rPr lang="en-US" sz="3200" dirty="0">
                <a:solidFill>
                  <a:schemeClr val="accent3">
                    <a:lumMod val="60000"/>
                    <a:lumOff val="40000"/>
                  </a:schemeClr>
                </a:solidFill>
              </a:rPr>
              <a:t>An independent evaluation of the financial reports and records and internal controls of the local church by a qualified person or persons for purpose of reasonably verifying the reliability of financial reporting, determining whether assets are being safeguarded, and whether the law, the </a:t>
            </a:r>
            <a:r>
              <a:rPr lang="en-US" sz="3200" u="sng" dirty="0">
                <a:solidFill>
                  <a:schemeClr val="accent3">
                    <a:lumMod val="60000"/>
                    <a:lumOff val="40000"/>
                  </a:schemeClr>
                </a:solidFill>
                <a:effectLst>
                  <a:outerShdw blurRad="38100" dist="38100" dir="2700000" algn="tl">
                    <a:srgbClr val="C0C0C0"/>
                  </a:outerShdw>
                </a:effectLst>
              </a:rPr>
              <a:t>Discipline</a:t>
            </a:r>
            <a:r>
              <a:rPr lang="en-US" sz="3200" dirty="0">
                <a:solidFill>
                  <a:schemeClr val="accent3">
                    <a:lumMod val="60000"/>
                    <a:lumOff val="40000"/>
                  </a:schemeClr>
                </a:solidFill>
              </a:rPr>
              <a:t> and other policies are being complied with.”</a:t>
            </a:r>
          </a:p>
          <a:p>
            <a:pPr marL="0" indent="0">
              <a:buNone/>
              <a:defRPr/>
            </a:pPr>
            <a:endParaRPr lang="en-US" sz="1600" dirty="0">
              <a:solidFill>
                <a:schemeClr val="accent3">
                  <a:lumMod val="60000"/>
                  <a:lumOff val="40000"/>
                </a:schemeClr>
              </a:solidFill>
            </a:endParaRPr>
          </a:p>
          <a:p>
            <a:pPr marL="0" indent="0">
              <a:buNone/>
              <a:defRPr/>
            </a:pPr>
            <a:r>
              <a:rPr lang="en-US" sz="1600" dirty="0">
                <a:solidFill>
                  <a:schemeClr val="accent3">
                    <a:lumMod val="60000"/>
                    <a:lumOff val="40000"/>
                  </a:schemeClr>
                </a:solidFill>
              </a:rPr>
              <a:t>      			   From “The Local Church Audit Guide For United Methodist Congregations”, page 5</a:t>
            </a:r>
          </a:p>
          <a:p>
            <a:endParaRPr lang="en-US" dirty="0"/>
          </a:p>
        </p:txBody>
      </p:sp>
    </p:spTree>
    <p:extLst>
      <p:ext uri="{BB962C8B-B14F-4D97-AF65-F5344CB8AC3E}">
        <p14:creationId xmlns:p14="http://schemas.microsoft.com/office/powerpoint/2010/main" val="113457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What </a:t>
            </a:r>
            <a:r>
              <a:rPr kumimoji="0" lang="en-US" sz="4200" b="0" i="1"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SHOULD </a:t>
            </a: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a Treasurer do?</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293408"/>
            <a:ext cx="6711654" cy="4195481"/>
          </a:xfrm>
          <a:prstGeom prst="rect">
            <a:avLst/>
          </a:prstGeom>
        </p:spPr>
        <p:txBody>
          <a:bodyPr vert="horz" lIns="91440" tIns="45720" rIns="91440" bIns="45720" rtlCol="0">
            <a:normAutofit fontScale="700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Clr>
                <a:srgbClr val="00B0F0"/>
              </a:buClr>
              <a:buFont typeface="Wingdings" panose="05000000000000000000" pitchFamily="2" charset="2"/>
              <a:buChar char="§"/>
            </a:pPr>
            <a:r>
              <a:rPr lang="en-US" sz="3600" b="0" dirty="0">
                <a:solidFill>
                  <a:schemeClr val="accent3">
                    <a:lumMod val="60000"/>
                    <a:lumOff val="40000"/>
                  </a:schemeClr>
                </a:solidFill>
              </a:rPr>
              <a:t>Follow Finance Committee policies to protect church assets.</a:t>
            </a:r>
          </a:p>
          <a:p>
            <a:pPr>
              <a:buClr>
                <a:srgbClr val="00B0F0"/>
              </a:buClr>
              <a:buFont typeface="Wingdings" panose="05000000000000000000" pitchFamily="2" charset="2"/>
              <a:buChar char="§"/>
            </a:pPr>
            <a:r>
              <a:rPr lang="en-US" sz="3600" b="0" dirty="0">
                <a:solidFill>
                  <a:schemeClr val="accent3">
                    <a:lumMod val="60000"/>
                    <a:lumOff val="40000"/>
                  </a:schemeClr>
                </a:solidFill>
              </a:rPr>
              <a:t>Recommend appropriate policies and procedures for handling of church funds.</a:t>
            </a:r>
          </a:p>
          <a:p>
            <a:pPr>
              <a:buClr>
                <a:srgbClr val="00B0F0"/>
              </a:buClr>
              <a:buFont typeface="Wingdings" panose="05000000000000000000" pitchFamily="2" charset="2"/>
              <a:buChar char="§"/>
            </a:pPr>
            <a:r>
              <a:rPr lang="en-US" sz="3600" b="0" u="sng" dirty="0">
                <a:solidFill>
                  <a:schemeClr val="accent3">
                    <a:lumMod val="60000"/>
                    <a:lumOff val="40000"/>
                  </a:schemeClr>
                </a:solidFill>
              </a:rPr>
              <a:t>Ensure </a:t>
            </a:r>
            <a:r>
              <a:rPr lang="en-US" sz="3600" b="0" dirty="0">
                <a:solidFill>
                  <a:schemeClr val="accent3">
                    <a:lumMod val="60000"/>
                    <a:lumOff val="40000"/>
                  </a:schemeClr>
                </a:solidFill>
              </a:rPr>
              <a:t>church bills are paid.</a:t>
            </a:r>
          </a:p>
          <a:p>
            <a:pPr>
              <a:buClr>
                <a:srgbClr val="00B0F0"/>
              </a:buClr>
              <a:buFont typeface="Wingdings" panose="05000000000000000000" pitchFamily="2" charset="2"/>
              <a:buChar char="§"/>
            </a:pPr>
            <a:r>
              <a:rPr lang="en-US" sz="3600" b="0" dirty="0">
                <a:solidFill>
                  <a:schemeClr val="accent3">
                    <a:lumMod val="60000"/>
                    <a:lumOff val="40000"/>
                  </a:schemeClr>
                </a:solidFill>
              </a:rPr>
              <a:t>Keep accurate records of receipts and expenses.</a:t>
            </a:r>
          </a:p>
          <a:p>
            <a:pPr>
              <a:buClr>
                <a:srgbClr val="00B0F0"/>
              </a:buClr>
              <a:buFont typeface="Wingdings" panose="05000000000000000000" pitchFamily="2" charset="2"/>
              <a:buChar char="§"/>
            </a:pPr>
            <a:r>
              <a:rPr lang="en-US" sz="3600" b="0" u="sng" dirty="0">
                <a:solidFill>
                  <a:schemeClr val="accent3">
                    <a:lumMod val="60000"/>
                    <a:lumOff val="40000"/>
                  </a:schemeClr>
                </a:solidFill>
              </a:rPr>
              <a:t>Oversee </a:t>
            </a:r>
            <a:r>
              <a:rPr lang="en-US" sz="3600" b="0" dirty="0">
                <a:solidFill>
                  <a:schemeClr val="accent3">
                    <a:lumMod val="60000"/>
                    <a:lumOff val="40000"/>
                  </a:schemeClr>
                </a:solidFill>
              </a:rPr>
              <a:t>payroll.</a:t>
            </a:r>
          </a:p>
          <a:p>
            <a:r>
              <a:rPr lang="en-US" sz="4000" b="0" dirty="0">
                <a:solidFill>
                  <a:schemeClr val="accent3">
                    <a:lumMod val="60000"/>
                    <a:lumOff val="40000"/>
                  </a:schemeClr>
                </a:solidFill>
              </a:rPr>
              <a:t>All of which means…</a:t>
            </a:r>
          </a:p>
          <a:p>
            <a:pPr>
              <a:buClr>
                <a:srgbClr val="00B0F0"/>
              </a:buClr>
              <a:buFont typeface="Wingdings" panose="05000000000000000000" pitchFamily="2" charset="2"/>
              <a:buChar char="§"/>
            </a:pPr>
            <a:r>
              <a:rPr lang="en-US" sz="3600" b="1" i="1" dirty="0">
                <a:solidFill>
                  <a:schemeClr val="accent3">
                    <a:lumMod val="60000"/>
                    <a:lumOff val="40000"/>
                  </a:schemeClr>
                </a:solidFill>
              </a:rPr>
              <a:t>Treasurers do not do it all alone – they work with others! (Even in a small church)</a:t>
            </a:r>
          </a:p>
          <a:p>
            <a:pPr marL="342906" marR="0" lvl="0" indent="-342906" algn="l"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endParaRPr kumimoji="0" lang="en-US" sz="2000" b="1"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3408070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Local Church Audit</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a:bodyPr>
          <a:lstStyle/>
          <a:p>
            <a:pPr>
              <a:spcBef>
                <a:spcPct val="0"/>
              </a:spcBef>
            </a:pPr>
            <a:r>
              <a:rPr lang="en-US" altLang="en-US" sz="2400" b="1" i="1" dirty="0">
                <a:solidFill>
                  <a:schemeClr val="accent3">
                    <a:lumMod val="60000"/>
                    <a:lumOff val="40000"/>
                  </a:schemeClr>
                </a:solidFill>
              </a:rPr>
              <a:t>Independence</a:t>
            </a:r>
            <a:r>
              <a:rPr lang="en-US" altLang="en-US" sz="2400" b="1" dirty="0">
                <a:solidFill>
                  <a:schemeClr val="accent3">
                    <a:lumMod val="60000"/>
                    <a:lumOff val="40000"/>
                  </a:schemeClr>
                </a:solidFill>
              </a:rPr>
              <a:t> </a:t>
            </a:r>
            <a:r>
              <a:rPr lang="en-US" altLang="en-US" sz="2400" dirty="0">
                <a:solidFill>
                  <a:schemeClr val="accent3">
                    <a:lumMod val="60000"/>
                    <a:lumOff val="40000"/>
                  </a:schemeClr>
                </a:solidFill>
              </a:rPr>
              <a:t>means person doing the audit should not be subject to control by or related to the person in charge of financial records.  </a:t>
            </a:r>
          </a:p>
          <a:p>
            <a:pPr>
              <a:spcBef>
                <a:spcPct val="0"/>
              </a:spcBef>
            </a:pPr>
            <a:r>
              <a:rPr lang="en-US" altLang="en-US" sz="2400" dirty="0">
                <a:solidFill>
                  <a:schemeClr val="accent3">
                    <a:lumMod val="60000"/>
                    <a:lumOff val="40000"/>
                  </a:schemeClr>
                </a:solidFill>
              </a:rPr>
              <a:t>Neither the pastor nor the persons who handle church funds should conduct the audit.</a:t>
            </a:r>
          </a:p>
          <a:p>
            <a:pPr>
              <a:spcBef>
                <a:spcPct val="0"/>
              </a:spcBef>
            </a:pPr>
            <a:r>
              <a:rPr lang="en-US" altLang="en-US" sz="2400" dirty="0">
                <a:solidFill>
                  <a:schemeClr val="accent3">
                    <a:lumMod val="60000"/>
                    <a:lumOff val="40000"/>
                  </a:schemeClr>
                </a:solidFill>
              </a:rPr>
              <a:t>Recommend an outside professional, if the church has annual receipts in excess of $300,000.</a:t>
            </a:r>
          </a:p>
          <a:p>
            <a:pPr>
              <a:spcBef>
                <a:spcPct val="0"/>
              </a:spcBef>
            </a:pPr>
            <a:r>
              <a:rPr lang="en-US" altLang="en-US" sz="2400" dirty="0">
                <a:solidFill>
                  <a:schemeClr val="accent3">
                    <a:lumMod val="60000"/>
                    <a:lumOff val="40000"/>
                  </a:schemeClr>
                </a:solidFill>
              </a:rPr>
              <a:t>Small churches can do lesser versions of audit; does not require a CPA firm.</a:t>
            </a:r>
          </a:p>
          <a:p>
            <a:pPr>
              <a:spcBef>
                <a:spcPct val="0"/>
              </a:spcBef>
            </a:pPr>
            <a:r>
              <a:rPr lang="en-US" altLang="en-US" sz="2400" dirty="0">
                <a:solidFill>
                  <a:schemeClr val="accent3">
                    <a:lumMod val="60000"/>
                    <a:lumOff val="40000"/>
                  </a:schemeClr>
                </a:solidFill>
              </a:rPr>
              <a:t>Free audit guide on our website with instructions for small churches.</a:t>
            </a:r>
          </a:p>
          <a:p>
            <a:pPr>
              <a:spcBef>
                <a:spcPct val="0"/>
              </a:spcBef>
            </a:pPr>
            <a:r>
              <a:rPr lang="en-US" altLang="en-US" sz="2400" dirty="0">
                <a:solidFill>
                  <a:schemeClr val="accent3">
                    <a:lumMod val="60000"/>
                    <a:lumOff val="40000"/>
                  </a:schemeClr>
                </a:solidFill>
              </a:rPr>
              <a:t>Small churches can trade off with a neighboring church.</a:t>
            </a:r>
          </a:p>
          <a:p>
            <a:pPr>
              <a:spcBef>
                <a:spcPct val="0"/>
              </a:spcBef>
            </a:pPr>
            <a:r>
              <a:rPr lang="en-US" altLang="en-US" sz="2400" dirty="0">
                <a:solidFill>
                  <a:schemeClr val="accent3">
                    <a:lumMod val="60000"/>
                    <a:lumOff val="40000"/>
                  </a:schemeClr>
                </a:solidFill>
              </a:rPr>
              <a:t>Audit Committee should be no less than 2 and no more than 5.</a:t>
            </a:r>
          </a:p>
        </p:txBody>
      </p:sp>
    </p:spTree>
    <p:extLst>
      <p:ext uri="{BB962C8B-B14F-4D97-AF65-F5344CB8AC3E}">
        <p14:creationId xmlns:p14="http://schemas.microsoft.com/office/powerpoint/2010/main" val="3883300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379845">
            <a:off x="1310485" y="1200995"/>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Resources</a:t>
            </a:r>
          </a:p>
        </p:txBody>
      </p:sp>
    </p:spTree>
    <p:extLst>
      <p:ext uri="{BB962C8B-B14F-4D97-AF65-F5344CB8AC3E}">
        <p14:creationId xmlns:p14="http://schemas.microsoft.com/office/powerpoint/2010/main" val="4243370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a:off x="2071011" y="1663211"/>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7"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WNC Website:  WNCCUMC.ORG</a:t>
            </a:r>
          </a:p>
        </p:txBody>
      </p:sp>
    </p:spTree>
    <p:extLst>
      <p:ext uri="{BB962C8B-B14F-4D97-AF65-F5344CB8AC3E}">
        <p14:creationId xmlns:p14="http://schemas.microsoft.com/office/powerpoint/2010/main" val="3262050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Resources</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a:bodyPr>
          <a:lstStyle/>
          <a:p>
            <a:pPr marL="0" indent="0">
              <a:spcBef>
                <a:spcPct val="0"/>
              </a:spcBef>
              <a:buNone/>
            </a:pPr>
            <a:r>
              <a:rPr lang="en-US" altLang="en-US" sz="2600" b="1" dirty="0">
                <a:solidFill>
                  <a:schemeClr val="accent3">
                    <a:lumMod val="60000"/>
                    <a:lumOff val="40000"/>
                  </a:schemeClr>
                </a:solidFill>
              </a:rPr>
              <a:t>Treasury Services Office</a:t>
            </a:r>
          </a:p>
          <a:p>
            <a:pPr marL="233363" lvl="1" indent="-233363">
              <a:lnSpc>
                <a:spcPct val="120000"/>
              </a:lnSpc>
              <a:spcBef>
                <a:spcPct val="0"/>
              </a:spcBef>
            </a:pPr>
            <a:r>
              <a:rPr lang="en-US" altLang="en-US" sz="2200" dirty="0">
                <a:solidFill>
                  <a:schemeClr val="accent3">
                    <a:lumMod val="60000"/>
                    <a:lumOff val="40000"/>
                  </a:schemeClr>
                </a:solidFill>
              </a:rPr>
              <a:t>704-535-2260</a:t>
            </a:r>
          </a:p>
          <a:p>
            <a:pPr marL="233363" lvl="1" indent="-233363">
              <a:lnSpc>
                <a:spcPct val="120000"/>
              </a:lnSpc>
              <a:spcBef>
                <a:spcPct val="0"/>
              </a:spcBef>
            </a:pPr>
            <a:r>
              <a:rPr lang="en-US" altLang="en-US" sz="2200" dirty="0">
                <a:solidFill>
                  <a:schemeClr val="accent3">
                    <a:lumMod val="60000"/>
                    <a:lumOff val="40000"/>
                  </a:schemeClr>
                </a:solidFill>
              </a:rPr>
              <a:t>R. Mark King, Treasurer </a:t>
            </a:r>
            <a:r>
              <a:rPr lang="en-US" altLang="en-US" sz="2200" dirty="0">
                <a:solidFill>
                  <a:schemeClr val="accent3">
                    <a:lumMod val="60000"/>
                    <a:lumOff val="40000"/>
                  </a:schemeClr>
                </a:solidFill>
                <a:hlinkClick r:id="rId5">
                  <a:extLst>
                    <a:ext uri="{A12FA001-AC4F-418D-AE19-62706E023703}">
                      <ahyp:hlinkClr xmlns:ahyp="http://schemas.microsoft.com/office/drawing/2018/hyperlinkcolor" val="tx"/>
                    </a:ext>
                  </a:extLst>
                </a:hlinkClick>
              </a:rPr>
              <a:t>treasurer@wnccumc.org</a:t>
            </a:r>
            <a:r>
              <a:rPr lang="en-US" altLang="en-US" sz="2200" dirty="0">
                <a:solidFill>
                  <a:schemeClr val="accent3">
                    <a:lumMod val="60000"/>
                    <a:lumOff val="40000"/>
                  </a:schemeClr>
                </a:solidFill>
              </a:rPr>
              <a:t> </a:t>
            </a:r>
          </a:p>
          <a:p>
            <a:pPr marL="233363" lvl="1" indent="-233363">
              <a:lnSpc>
                <a:spcPct val="120000"/>
              </a:lnSpc>
              <a:spcBef>
                <a:spcPct val="0"/>
              </a:spcBef>
            </a:pPr>
            <a:r>
              <a:rPr lang="en-US" altLang="en-US" sz="2200" dirty="0">
                <a:solidFill>
                  <a:schemeClr val="accent3">
                    <a:lumMod val="60000"/>
                    <a:lumOff val="40000"/>
                  </a:schemeClr>
                </a:solidFill>
              </a:rPr>
              <a:t>Dale Bryant, Pensions &amp; Benefits </a:t>
            </a:r>
            <a:r>
              <a:rPr lang="en-US" altLang="en-US" sz="2200" dirty="0">
                <a:solidFill>
                  <a:schemeClr val="accent3">
                    <a:lumMod val="60000"/>
                    <a:lumOff val="40000"/>
                  </a:schemeClr>
                </a:solidFill>
                <a:hlinkClick r:id="rId6">
                  <a:extLst>
                    <a:ext uri="{A12FA001-AC4F-418D-AE19-62706E023703}">
                      <ahyp:hlinkClr xmlns:ahyp="http://schemas.microsoft.com/office/drawing/2018/hyperlinkcolor" val="tx"/>
                    </a:ext>
                  </a:extLst>
                </a:hlinkClick>
              </a:rPr>
              <a:t>dbryant@wnccumc.org</a:t>
            </a:r>
            <a:endParaRPr lang="en-US" altLang="en-US" sz="2200" dirty="0">
              <a:solidFill>
                <a:schemeClr val="accent3">
                  <a:lumMod val="60000"/>
                  <a:lumOff val="40000"/>
                </a:schemeClr>
              </a:solidFill>
            </a:endParaRPr>
          </a:p>
          <a:p>
            <a:pPr marL="233363" lvl="1" indent="-233363">
              <a:lnSpc>
                <a:spcPct val="120000"/>
              </a:lnSpc>
              <a:spcBef>
                <a:spcPct val="0"/>
              </a:spcBef>
            </a:pPr>
            <a:r>
              <a:rPr lang="en-US" altLang="en-US" sz="2200" dirty="0">
                <a:solidFill>
                  <a:schemeClr val="accent3">
                    <a:lumMod val="60000"/>
                    <a:lumOff val="40000"/>
                  </a:schemeClr>
                </a:solidFill>
              </a:rPr>
              <a:t>Carolyn Hindel, Controller </a:t>
            </a:r>
            <a:r>
              <a:rPr lang="en-US" altLang="en-US" sz="2200" dirty="0">
                <a:solidFill>
                  <a:schemeClr val="accent3">
                    <a:lumMod val="60000"/>
                    <a:lumOff val="40000"/>
                  </a:schemeClr>
                </a:solidFill>
                <a:hlinkClick r:id="rId7">
                  <a:extLst>
                    <a:ext uri="{A12FA001-AC4F-418D-AE19-62706E023703}">
                      <ahyp:hlinkClr xmlns:ahyp="http://schemas.microsoft.com/office/drawing/2018/hyperlinkcolor" val="tx"/>
                    </a:ext>
                  </a:extLst>
                </a:hlinkClick>
              </a:rPr>
              <a:t>chindel@wnccumc.org</a:t>
            </a:r>
            <a:endParaRPr lang="en-US" altLang="en-US" sz="2200" dirty="0">
              <a:solidFill>
                <a:schemeClr val="accent3">
                  <a:lumMod val="60000"/>
                  <a:lumOff val="40000"/>
                </a:schemeClr>
              </a:solidFill>
            </a:endParaRPr>
          </a:p>
          <a:p>
            <a:pPr marL="233363" lvl="1" indent="-233363">
              <a:lnSpc>
                <a:spcPct val="120000"/>
              </a:lnSpc>
              <a:spcBef>
                <a:spcPct val="0"/>
              </a:spcBef>
            </a:pPr>
            <a:r>
              <a:rPr lang="en-US" altLang="en-US" sz="2200" dirty="0">
                <a:solidFill>
                  <a:schemeClr val="accent3">
                    <a:lumMod val="60000"/>
                    <a:lumOff val="40000"/>
                  </a:schemeClr>
                </a:solidFill>
              </a:rPr>
              <a:t>Gloria Hernandez, Receipts (Apportionments) </a:t>
            </a:r>
            <a:r>
              <a:rPr lang="en-US" altLang="en-US" sz="2200" dirty="0">
                <a:solidFill>
                  <a:schemeClr val="accent3">
                    <a:lumMod val="60000"/>
                    <a:lumOff val="40000"/>
                  </a:schemeClr>
                </a:solidFill>
                <a:hlinkClick r:id="rId8">
                  <a:extLst>
                    <a:ext uri="{A12FA001-AC4F-418D-AE19-62706E023703}">
                      <ahyp:hlinkClr xmlns:ahyp="http://schemas.microsoft.com/office/drawing/2018/hyperlinkcolor" val="tx"/>
                    </a:ext>
                  </a:extLst>
                </a:hlinkClick>
              </a:rPr>
              <a:t>ghernandez@wnccumc.org</a:t>
            </a:r>
            <a:endParaRPr lang="en-US" altLang="en-US" sz="2200" dirty="0">
              <a:solidFill>
                <a:schemeClr val="accent3">
                  <a:lumMod val="60000"/>
                  <a:lumOff val="40000"/>
                </a:schemeClr>
              </a:solidFill>
            </a:endParaRPr>
          </a:p>
          <a:p>
            <a:pPr marL="0" indent="0">
              <a:spcBef>
                <a:spcPct val="0"/>
              </a:spcBef>
              <a:buNone/>
            </a:pPr>
            <a:endParaRPr lang="en-US" altLang="en-US" sz="2400" dirty="0">
              <a:solidFill>
                <a:schemeClr val="accent3">
                  <a:lumMod val="60000"/>
                  <a:lumOff val="40000"/>
                </a:schemeClr>
              </a:solidFill>
            </a:endParaRPr>
          </a:p>
        </p:txBody>
      </p:sp>
    </p:spTree>
    <p:extLst>
      <p:ext uri="{BB962C8B-B14F-4D97-AF65-F5344CB8AC3E}">
        <p14:creationId xmlns:p14="http://schemas.microsoft.com/office/powerpoint/2010/main" val="3117430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59572" y="1746584"/>
            <a:ext cx="9911062" cy="1386663"/>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lang="en-US" dirty="0">
                <a:solidFill>
                  <a:schemeClr val="accent3">
                    <a:lumMod val="60000"/>
                    <a:lumOff val="40000"/>
                  </a:schemeClr>
                </a:solidFill>
                <a:latin typeface="Century Gothic" panose="020B0502020202020204"/>
              </a:rPr>
              <a:t>Resources</a:t>
            </a:r>
          </a:p>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9" name="Content Placeholder 2">
            <a:extLst>
              <a:ext uri="{FF2B5EF4-FFF2-40B4-BE49-F238E27FC236}">
                <a16:creationId xmlns:a16="http://schemas.microsoft.com/office/drawing/2014/main" id="{4925EE68-5A7F-4B83-8512-4CA899743935}"/>
              </a:ext>
            </a:extLst>
          </p:cNvPr>
          <p:cNvSpPr>
            <a:spLocks noGrp="1"/>
          </p:cNvSpPr>
          <p:nvPr>
            <p:ph idx="1"/>
          </p:nvPr>
        </p:nvSpPr>
        <p:spPr>
          <a:xfrm>
            <a:off x="838200" y="2518551"/>
            <a:ext cx="10515600" cy="3970338"/>
          </a:xfrm>
        </p:spPr>
        <p:txBody>
          <a:bodyPr>
            <a:normAutofit/>
          </a:bodyPr>
          <a:lstStyle/>
          <a:p>
            <a:pPr marL="0" indent="0">
              <a:spcBef>
                <a:spcPct val="0"/>
              </a:spcBef>
              <a:buNone/>
            </a:pPr>
            <a:r>
              <a:rPr lang="en-US" altLang="en-US" sz="2600" b="1" dirty="0">
                <a:solidFill>
                  <a:schemeClr val="accent3">
                    <a:lumMod val="60000"/>
                    <a:lumOff val="40000"/>
                  </a:schemeClr>
                </a:solidFill>
              </a:rPr>
              <a:t>Websites:</a:t>
            </a:r>
          </a:p>
          <a:p>
            <a:pPr marL="463550" lvl="1" indent="-463550">
              <a:spcBef>
                <a:spcPts val="600"/>
              </a:spcBef>
            </a:pPr>
            <a:r>
              <a:rPr lang="en-US" altLang="en-US" sz="2600" u="sng" dirty="0">
                <a:solidFill>
                  <a:schemeClr val="accent3">
                    <a:lumMod val="60000"/>
                    <a:lumOff val="40000"/>
                  </a:schemeClr>
                </a:solidFill>
              </a:rPr>
              <a:t>www.cokesbury.com</a:t>
            </a:r>
            <a:r>
              <a:rPr lang="en-US" altLang="en-US" sz="2600" dirty="0">
                <a:solidFill>
                  <a:schemeClr val="accent3">
                    <a:lumMod val="60000"/>
                    <a:lumOff val="40000"/>
                  </a:schemeClr>
                </a:solidFill>
              </a:rPr>
              <a:t>   (</a:t>
            </a:r>
            <a:r>
              <a:rPr lang="en-US" altLang="en-US" sz="2600" i="1" dirty="0">
                <a:solidFill>
                  <a:schemeClr val="accent3">
                    <a:lumMod val="60000"/>
                    <a:lumOff val="40000"/>
                  </a:schemeClr>
                </a:solidFill>
              </a:rPr>
              <a:t>Guidelines for Local Congregations: Finance, </a:t>
            </a:r>
            <a:r>
              <a:rPr lang="en-US" altLang="en-US" sz="2600" dirty="0">
                <a:solidFill>
                  <a:schemeClr val="accent3">
                    <a:lumMod val="60000"/>
                    <a:lumOff val="40000"/>
                  </a:schemeClr>
                </a:solidFill>
              </a:rPr>
              <a:t>other official handbooks and forms) 1-800-672-1789</a:t>
            </a:r>
          </a:p>
          <a:p>
            <a:pPr marL="463550" lvl="1" indent="-463550">
              <a:spcBef>
                <a:spcPts val="600"/>
              </a:spcBef>
            </a:pPr>
            <a:r>
              <a:rPr lang="en-US" altLang="en-US" sz="2600" u="sng" dirty="0">
                <a:solidFill>
                  <a:schemeClr val="accent3">
                    <a:lumMod val="60000"/>
                    <a:lumOff val="40000"/>
                  </a:schemeClr>
                </a:solidFill>
              </a:rPr>
              <a:t>www.sgaumc.org</a:t>
            </a:r>
            <a:r>
              <a:rPr lang="en-US" altLang="en-US" sz="2600" dirty="0">
                <a:solidFill>
                  <a:schemeClr val="accent3">
                    <a:lumMod val="60000"/>
                    <a:lumOff val="40000"/>
                  </a:schemeClr>
                </a:solidFill>
              </a:rPr>
              <a:t>   (local church audit guide, </a:t>
            </a:r>
            <a:r>
              <a:rPr lang="en-US" altLang="en-US" sz="2600" i="1" dirty="0">
                <a:solidFill>
                  <a:schemeClr val="accent3">
                    <a:lumMod val="60000"/>
                    <a:lumOff val="40000"/>
                  </a:schemeClr>
                </a:solidFill>
              </a:rPr>
              <a:t>Budget At A Glance, </a:t>
            </a:r>
            <a:r>
              <a:rPr lang="en-US" altLang="en-US" sz="2600" dirty="0">
                <a:solidFill>
                  <a:schemeClr val="accent3">
                    <a:lumMod val="60000"/>
                    <a:lumOff val="40000"/>
                  </a:schemeClr>
                </a:solidFill>
              </a:rPr>
              <a:t>lots of info on Administrative Services page)</a:t>
            </a:r>
          </a:p>
          <a:p>
            <a:pPr marL="463550" lvl="1" indent="-463550">
              <a:spcBef>
                <a:spcPts val="600"/>
              </a:spcBef>
            </a:pPr>
            <a:r>
              <a:rPr lang="en-US" altLang="en-US" sz="2600" u="sng" dirty="0">
                <a:solidFill>
                  <a:schemeClr val="accent3">
                    <a:lumMod val="60000"/>
                    <a:lumOff val="40000"/>
                  </a:schemeClr>
                </a:solidFill>
              </a:rPr>
              <a:t>www.umc.org/gcfa</a:t>
            </a:r>
            <a:r>
              <a:rPr lang="en-US" altLang="en-US" sz="2600" dirty="0">
                <a:solidFill>
                  <a:schemeClr val="accent3">
                    <a:lumMod val="60000"/>
                    <a:lumOff val="40000"/>
                  </a:schemeClr>
                </a:solidFill>
              </a:rPr>
              <a:t>   (great tax packet, 501.c.3 ruling forms)</a:t>
            </a:r>
          </a:p>
          <a:p>
            <a:pPr marL="463550" lvl="1" indent="-463550">
              <a:spcBef>
                <a:spcPts val="600"/>
              </a:spcBef>
            </a:pPr>
            <a:r>
              <a:rPr lang="en-US" altLang="en-US" sz="2600" u="sng" dirty="0">
                <a:solidFill>
                  <a:schemeClr val="accent3">
                    <a:lumMod val="60000"/>
                    <a:lumOff val="40000"/>
                  </a:schemeClr>
                </a:solidFill>
              </a:rPr>
              <a:t>www.wespath.org </a:t>
            </a:r>
            <a:r>
              <a:rPr lang="en-US" altLang="en-US" sz="2600" dirty="0">
                <a:solidFill>
                  <a:schemeClr val="accent3">
                    <a:lumMod val="60000"/>
                    <a:lumOff val="40000"/>
                  </a:schemeClr>
                </a:solidFill>
              </a:rPr>
              <a:t>   (our General Board; information on pensions)</a:t>
            </a:r>
          </a:p>
          <a:p>
            <a:pPr marL="463550" lvl="1" indent="-463550">
              <a:spcBef>
                <a:spcPts val="600"/>
              </a:spcBef>
            </a:pPr>
            <a:r>
              <a:rPr lang="en-US" altLang="en-US" sz="2600" u="sng" dirty="0">
                <a:solidFill>
                  <a:schemeClr val="accent3">
                    <a:lumMod val="60000"/>
                    <a:lumOff val="40000"/>
                  </a:schemeClr>
                </a:solidFill>
              </a:rPr>
              <a:t>www.umcgiving.org</a:t>
            </a:r>
            <a:r>
              <a:rPr lang="en-US" altLang="en-US" sz="2600" dirty="0">
                <a:solidFill>
                  <a:schemeClr val="accent3">
                    <a:lumMod val="60000"/>
                    <a:lumOff val="40000"/>
                  </a:schemeClr>
                </a:solidFill>
              </a:rPr>
              <a:t>   (great place to find out info on UMC missions, what your apportionments fund, etc.</a:t>
            </a:r>
          </a:p>
          <a:p>
            <a:pPr marL="0" indent="0">
              <a:spcBef>
                <a:spcPct val="0"/>
              </a:spcBef>
              <a:buNone/>
            </a:pPr>
            <a:endParaRPr lang="en-US" altLang="en-US" sz="2400" dirty="0">
              <a:solidFill>
                <a:schemeClr val="accent3">
                  <a:lumMod val="60000"/>
                  <a:lumOff val="40000"/>
                </a:schemeClr>
              </a:solidFill>
            </a:endParaRPr>
          </a:p>
        </p:txBody>
      </p:sp>
    </p:spTree>
    <p:extLst>
      <p:ext uri="{BB962C8B-B14F-4D97-AF65-F5344CB8AC3E}">
        <p14:creationId xmlns:p14="http://schemas.microsoft.com/office/powerpoint/2010/main" val="40088324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520806" y="1505592"/>
            <a:ext cx="705538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endParaRPr>
          </a:p>
        </p:txBody>
      </p:sp>
      <p:sp>
        <p:nvSpPr>
          <p:cNvPr id="7" name="Title 1">
            <a:extLst>
              <a:ext uri="{FF2B5EF4-FFF2-40B4-BE49-F238E27FC236}">
                <a16:creationId xmlns:a16="http://schemas.microsoft.com/office/drawing/2014/main" id="{0DA48886-3859-4E34-9F6F-D49C025EAB3C}"/>
              </a:ext>
            </a:extLst>
          </p:cNvPr>
          <p:cNvSpPr txBox="1">
            <a:spLocks/>
          </p:cNvSpPr>
          <p:nvPr/>
        </p:nvSpPr>
        <p:spPr>
          <a:xfrm rot="20677460">
            <a:off x="1668160" y="2127787"/>
            <a:ext cx="8299623" cy="3425381"/>
          </a:xfrm>
          <a:prstGeom prst="rect">
            <a:avLst/>
          </a:prstGeom>
        </p:spPr>
        <p:txBody>
          <a:bodyPr vert="horz" lIns="91440" tIns="45720" rIns="91440" bIns="45720" rtlCol="0" anchor="b">
            <a:normAutofit fontScale="975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7"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THANK YOU FOR YOUR SERVICE TO CHRIST AND THE CHURCH</a:t>
            </a:r>
          </a:p>
        </p:txBody>
      </p:sp>
    </p:spTree>
    <p:extLst>
      <p:ext uri="{BB962C8B-B14F-4D97-AF65-F5344CB8AC3E}">
        <p14:creationId xmlns:p14="http://schemas.microsoft.com/office/powerpoint/2010/main" val="422876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SEGREGATION OF DUTIES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293408"/>
            <a:ext cx="6711654" cy="4195481"/>
          </a:xfrm>
          <a:prstGeom prst="rect">
            <a:avLst/>
          </a:prstGeom>
        </p:spPr>
        <p:txBody>
          <a:bodyPr vert="horz" lIns="91440" tIns="45720" rIns="91440" bIns="45720" rtlCol="0">
            <a:normAutofit fontScale="475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39725" lvl="0" indent="-339725" fontAlgn="base">
              <a:lnSpc>
                <a:spcPct val="120000"/>
              </a:lnSpc>
              <a:spcBef>
                <a:spcPct val="0"/>
              </a:spcBef>
              <a:spcAft>
                <a:spcPct val="0"/>
              </a:spcAft>
              <a:buClr>
                <a:schemeClr val="accent3">
                  <a:lumMod val="60000"/>
                  <a:lumOff val="40000"/>
                </a:schemeClr>
              </a:buClr>
            </a:pPr>
            <a:r>
              <a:rPr lang="en-US" altLang="en-US" sz="3400" b="0" u="sng" dirty="0">
                <a:solidFill>
                  <a:schemeClr val="accent3">
                    <a:lumMod val="60000"/>
                    <a:lumOff val="40000"/>
                  </a:schemeClr>
                </a:solidFill>
              </a:rPr>
              <a:t>Finance Committee’s job</a:t>
            </a:r>
            <a:r>
              <a:rPr lang="en-US" altLang="en-US" sz="3400" b="0" dirty="0">
                <a:solidFill>
                  <a:schemeClr val="accent3">
                    <a:lumMod val="60000"/>
                    <a:lumOff val="40000"/>
                  </a:schemeClr>
                </a:solidFill>
              </a:rPr>
              <a:t>:</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Identify, Perfect &amp; Manage the Finance System</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Oversee Treasurer and Financial Secretary</a:t>
            </a:r>
          </a:p>
          <a:p>
            <a:pPr marL="0" lvl="1" indent="0" fontAlgn="base">
              <a:lnSpc>
                <a:spcPct val="120000"/>
              </a:lnSpc>
              <a:spcBef>
                <a:spcPct val="0"/>
              </a:spcBef>
              <a:spcAft>
                <a:spcPct val="0"/>
              </a:spcAft>
              <a:buNone/>
            </a:pPr>
            <a:endParaRPr lang="en-US" altLang="en-US" sz="3400" dirty="0">
              <a:solidFill>
                <a:schemeClr val="accent3">
                  <a:lumMod val="60000"/>
                  <a:lumOff val="40000"/>
                </a:schemeClr>
              </a:solidFill>
            </a:endParaRPr>
          </a:p>
          <a:p>
            <a:pPr marL="339725" lvl="0" indent="-339725" fontAlgn="base">
              <a:lnSpc>
                <a:spcPct val="120000"/>
              </a:lnSpc>
              <a:spcBef>
                <a:spcPct val="0"/>
              </a:spcBef>
              <a:spcAft>
                <a:spcPct val="0"/>
              </a:spcAft>
              <a:buClr>
                <a:schemeClr val="accent3">
                  <a:lumMod val="60000"/>
                  <a:lumOff val="40000"/>
                </a:schemeClr>
              </a:buClr>
            </a:pPr>
            <a:r>
              <a:rPr lang="en-US" altLang="en-US" sz="3400" b="0" u="sng" dirty="0">
                <a:solidFill>
                  <a:schemeClr val="accent3">
                    <a:lumMod val="60000"/>
                    <a:lumOff val="40000"/>
                  </a:schemeClr>
                </a:solidFill>
              </a:rPr>
              <a:t>Treasurer’s job</a:t>
            </a:r>
            <a:r>
              <a:rPr lang="en-US" altLang="en-US" sz="3400" b="0" dirty="0">
                <a:solidFill>
                  <a:schemeClr val="accent3">
                    <a:lumMod val="60000"/>
                    <a:lumOff val="40000"/>
                  </a:schemeClr>
                </a:solidFill>
              </a:rPr>
              <a:t>:</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Carry out decisions made by Finance Comm.</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Sign checks</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Oversee counting and deposits</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Sign off on Bank Reconciliation</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Provide reports on church funds</a:t>
            </a:r>
          </a:p>
          <a:p>
            <a:pPr marL="0" lvl="1" indent="0" fontAlgn="base">
              <a:lnSpc>
                <a:spcPct val="120000"/>
              </a:lnSpc>
              <a:spcBef>
                <a:spcPct val="0"/>
              </a:spcBef>
              <a:spcAft>
                <a:spcPct val="0"/>
              </a:spcAft>
              <a:buNone/>
            </a:pPr>
            <a:endParaRPr lang="en-US" altLang="en-US" sz="3400" dirty="0">
              <a:solidFill>
                <a:schemeClr val="accent3">
                  <a:lumMod val="60000"/>
                  <a:lumOff val="40000"/>
                </a:schemeClr>
              </a:solidFill>
            </a:endParaRPr>
          </a:p>
          <a:p>
            <a:pPr marL="339725" lvl="0" indent="-339725" fontAlgn="base">
              <a:lnSpc>
                <a:spcPct val="120000"/>
              </a:lnSpc>
              <a:spcBef>
                <a:spcPct val="0"/>
              </a:spcBef>
              <a:spcAft>
                <a:spcPct val="0"/>
              </a:spcAft>
              <a:buClr>
                <a:schemeClr val="accent3">
                  <a:lumMod val="60000"/>
                  <a:lumOff val="40000"/>
                </a:schemeClr>
              </a:buClr>
            </a:pPr>
            <a:r>
              <a:rPr lang="en-US" altLang="en-US" sz="3400" b="0" u="sng" dirty="0">
                <a:solidFill>
                  <a:schemeClr val="accent3">
                    <a:lumMod val="60000"/>
                    <a:lumOff val="40000"/>
                  </a:schemeClr>
                </a:solidFill>
              </a:rPr>
              <a:t>Financial Secretary’s Job</a:t>
            </a:r>
            <a:r>
              <a:rPr lang="en-US" altLang="en-US" sz="3400" b="0" dirty="0">
                <a:solidFill>
                  <a:schemeClr val="accent3">
                    <a:lumMod val="60000"/>
                    <a:lumOff val="40000"/>
                  </a:schemeClr>
                </a:solidFill>
              </a:rPr>
              <a:t>:</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Keep accurate records, handling funds</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May Write checks (but do not sign) </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Balance statements – reconcile cash</a:t>
            </a:r>
          </a:p>
          <a:p>
            <a:pPr marL="339725" lvl="1" indent="-339725" fontAlgn="base">
              <a:lnSpc>
                <a:spcPct val="120000"/>
              </a:lnSpc>
              <a:spcBef>
                <a:spcPct val="0"/>
              </a:spcBef>
              <a:spcAft>
                <a:spcPct val="0"/>
              </a:spcAft>
              <a:buClr>
                <a:schemeClr val="accent3">
                  <a:lumMod val="60000"/>
                  <a:lumOff val="40000"/>
                </a:schemeClr>
              </a:buClr>
            </a:pPr>
            <a:r>
              <a:rPr lang="en-US" altLang="en-US" sz="3400" dirty="0">
                <a:solidFill>
                  <a:schemeClr val="accent3">
                    <a:lumMod val="60000"/>
                    <a:lumOff val="40000"/>
                  </a:schemeClr>
                </a:solidFill>
              </a:rPr>
              <a:t>Send donor receipts</a:t>
            </a:r>
          </a:p>
        </p:txBody>
      </p:sp>
    </p:spTree>
    <p:extLst>
      <p:ext uri="{BB962C8B-B14F-4D97-AF65-F5344CB8AC3E}">
        <p14:creationId xmlns:p14="http://schemas.microsoft.com/office/powerpoint/2010/main" val="39352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WHY SEGREGATE DUTIES?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293408"/>
            <a:ext cx="6711654" cy="4195481"/>
          </a:xfrm>
          <a:prstGeom prst="rect">
            <a:avLst/>
          </a:prstGeom>
        </p:spPr>
        <p:txBody>
          <a:bodyPr vert="horz" lIns="91440" tIns="45720" rIns="91440" bIns="45720" rtlCol="0">
            <a:normAutofit fontScale="550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120000"/>
              </a:lnSpc>
              <a:spcBef>
                <a:spcPts val="600"/>
              </a:spcBef>
              <a:buClr>
                <a:schemeClr val="accent3">
                  <a:lumMod val="60000"/>
                  <a:lumOff val="40000"/>
                </a:schemeClr>
              </a:buClr>
            </a:pPr>
            <a:r>
              <a:rPr lang="en-US" sz="3600" dirty="0">
                <a:solidFill>
                  <a:schemeClr val="accent3">
                    <a:lumMod val="60000"/>
                    <a:lumOff val="40000"/>
                  </a:schemeClr>
                </a:solidFill>
              </a:rPr>
              <a:t>Protect church funds.</a:t>
            </a:r>
          </a:p>
          <a:p>
            <a:pPr>
              <a:lnSpc>
                <a:spcPct val="120000"/>
              </a:lnSpc>
              <a:spcBef>
                <a:spcPts val="600"/>
              </a:spcBef>
              <a:buClr>
                <a:schemeClr val="accent3">
                  <a:lumMod val="60000"/>
                  <a:lumOff val="40000"/>
                </a:schemeClr>
              </a:buClr>
            </a:pPr>
            <a:r>
              <a:rPr lang="en-US" sz="3600" dirty="0">
                <a:solidFill>
                  <a:schemeClr val="accent3">
                    <a:lumMod val="60000"/>
                    <a:lumOff val="40000"/>
                  </a:schemeClr>
                </a:solidFill>
              </a:rPr>
              <a:t>Protect the Treasurer / Financial Secretary.</a:t>
            </a:r>
          </a:p>
          <a:p>
            <a:pPr>
              <a:lnSpc>
                <a:spcPct val="120000"/>
              </a:lnSpc>
              <a:spcBef>
                <a:spcPts val="600"/>
              </a:spcBef>
              <a:buClr>
                <a:schemeClr val="accent3">
                  <a:lumMod val="60000"/>
                  <a:lumOff val="40000"/>
                </a:schemeClr>
              </a:buClr>
            </a:pPr>
            <a:r>
              <a:rPr lang="en-US" sz="3600" dirty="0">
                <a:solidFill>
                  <a:schemeClr val="accent3">
                    <a:lumMod val="60000"/>
                    <a:lumOff val="40000"/>
                  </a:schemeClr>
                </a:solidFill>
              </a:rPr>
              <a:t>Protect the Finance Committee (fiduciary).</a:t>
            </a:r>
          </a:p>
          <a:p>
            <a:pPr>
              <a:lnSpc>
                <a:spcPct val="120000"/>
              </a:lnSpc>
              <a:spcBef>
                <a:spcPts val="600"/>
              </a:spcBef>
              <a:buClr>
                <a:schemeClr val="accent3">
                  <a:lumMod val="60000"/>
                  <a:lumOff val="40000"/>
                </a:schemeClr>
              </a:buClr>
            </a:pPr>
            <a:r>
              <a:rPr lang="en-US" sz="3600" dirty="0">
                <a:solidFill>
                  <a:schemeClr val="accent3">
                    <a:lumMod val="60000"/>
                    <a:lumOff val="40000"/>
                  </a:schemeClr>
                </a:solidFill>
              </a:rPr>
              <a:t>Segregation of duties is standard procedure in financial dealings.</a:t>
            </a:r>
          </a:p>
          <a:p>
            <a:pPr>
              <a:lnSpc>
                <a:spcPct val="120000"/>
              </a:lnSpc>
              <a:spcBef>
                <a:spcPts val="600"/>
              </a:spcBef>
              <a:buClr>
                <a:schemeClr val="accent3">
                  <a:lumMod val="60000"/>
                  <a:lumOff val="40000"/>
                </a:schemeClr>
              </a:buClr>
            </a:pPr>
            <a:r>
              <a:rPr lang="en-US" sz="3600" i="1" u="sng" dirty="0">
                <a:solidFill>
                  <a:schemeClr val="accent3">
                    <a:lumMod val="60000"/>
                    <a:lumOff val="40000"/>
                  </a:schemeClr>
                </a:solidFill>
              </a:rPr>
              <a:t>Trust</a:t>
            </a:r>
            <a:r>
              <a:rPr lang="en-US" sz="3600" dirty="0">
                <a:solidFill>
                  <a:schemeClr val="accent3">
                    <a:lumMod val="60000"/>
                    <a:lumOff val="40000"/>
                  </a:schemeClr>
                </a:solidFill>
              </a:rPr>
              <a:t> is not the issue; </a:t>
            </a:r>
            <a:r>
              <a:rPr lang="en-US" sz="3600" b="1" i="1" dirty="0">
                <a:solidFill>
                  <a:schemeClr val="accent3">
                    <a:lumMod val="60000"/>
                    <a:lumOff val="40000"/>
                  </a:schemeClr>
                </a:solidFill>
              </a:rPr>
              <a:t>Protection is</a:t>
            </a:r>
            <a:r>
              <a:rPr lang="en-US" sz="3600" dirty="0">
                <a:solidFill>
                  <a:schemeClr val="accent3">
                    <a:lumMod val="60000"/>
                    <a:lumOff val="40000"/>
                  </a:schemeClr>
                </a:solidFill>
              </a:rPr>
              <a:t>.  Appropriate controls / checks &amp; balances protect all parties.</a:t>
            </a:r>
          </a:p>
          <a:p>
            <a:pPr>
              <a:lnSpc>
                <a:spcPct val="120000"/>
              </a:lnSpc>
              <a:spcBef>
                <a:spcPts val="600"/>
              </a:spcBef>
              <a:buClr>
                <a:schemeClr val="accent3">
                  <a:lumMod val="60000"/>
                  <a:lumOff val="40000"/>
                </a:schemeClr>
              </a:buClr>
            </a:pPr>
            <a:r>
              <a:rPr lang="en-US" sz="3600" dirty="0">
                <a:solidFill>
                  <a:schemeClr val="accent3">
                    <a:lumMod val="60000"/>
                    <a:lumOff val="40000"/>
                  </a:schemeClr>
                </a:solidFill>
              </a:rPr>
              <a:t>Provides backup in case of illness, death or disability.</a:t>
            </a:r>
          </a:p>
          <a:p>
            <a:pPr>
              <a:lnSpc>
                <a:spcPct val="120000"/>
              </a:lnSpc>
              <a:spcBef>
                <a:spcPts val="600"/>
              </a:spcBef>
              <a:buClr>
                <a:schemeClr val="accent3">
                  <a:lumMod val="60000"/>
                  <a:lumOff val="40000"/>
                </a:schemeClr>
              </a:buClr>
            </a:pPr>
            <a:r>
              <a:rPr lang="en-US" sz="3600" b="1" dirty="0">
                <a:solidFill>
                  <a:schemeClr val="accent4">
                    <a:lumMod val="60000"/>
                    <a:lumOff val="40000"/>
                  </a:schemeClr>
                </a:solidFill>
              </a:rPr>
              <a:t>We would not handle funds for an organization that would not provide people the protection of segregation of duties.</a:t>
            </a:r>
          </a:p>
        </p:txBody>
      </p:sp>
    </p:spTree>
    <p:extLst>
      <p:ext uri="{BB962C8B-B14F-4D97-AF65-F5344CB8AC3E}">
        <p14:creationId xmlns:p14="http://schemas.microsoft.com/office/powerpoint/2010/main" val="115946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WHY SEGREGATE DUTIES?</a:t>
            </a:r>
          </a:p>
        </p:txBody>
      </p:sp>
      <p:sp>
        <p:nvSpPr>
          <p:cNvPr id="11" name="Content Placeholder 2">
            <a:extLst>
              <a:ext uri="{FF2B5EF4-FFF2-40B4-BE49-F238E27FC236}">
                <a16:creationId xmlns:a16="http://schemas.microsoft.com/office/drawing/2014/main" id="{F177C4DA-4A7E-44DE-8B4E-0B28DD1FF42F}"/>
              </a:ext>
            </a:extLst>
          </p:cNvPr>
          <p:cNvSpPr txBox="1">
            <a:spLocks/>
          </p:cNvSpPr>
          <p:nvPr/>
        </p:nvSpPr>
        <p:spPr>
          <a:xfrm>
            <a:off x="2345500" y="2293408"/>
            <a:ext cx="6711654" cy="4195481"/>
          </a:xfrm>
          <a:prstGeom prst="rect">
            <a:avLst/>
          </a:prstGeom>
        </p:spPr>
        <p:txBody>
          <a:bodyPr vert="horz" lIns="91440" tIns="45720" rIns="91440" bIns="45720" rtlCol="0">
            <a:normAutofit fontScale="700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a:r>
              <a:rPr lang="en-US" sz="3600" b="1" dirty="0">
                <a:solidFill>
                  <a:schemeClr val="accent3">
                    <a:lumMod val="60000"/>
                    <a:lumOff val="40000"/>
                  </a:schemeClr>
                </a:solidFill>
              </a:rPr>
              <a:t>THE UGLY TRUTH:</a:t>
            </a:r>
          </a:p>
          <a:p>
            <a:pPr>
              <a:lnSpc>
                <a:spcPct val="110000"/>
              </a:lnSpc>
              <a:spcBef>
                <a:spcPts val="600"/>
              </a:spcBef>
              <a:buClr>
                <a:schemeClr val="accent3">
                  <a:lumMod val="60000"/>
                  <a:lumOff val="40000"/>
                </a:schemeClr>
              </a:buClr>
            </a:pPr>
            <a:r>
              <a:rPr lang="en-US" sz="3600" u="sng" dirty="0">
                <a:solidFill>
                  <a:schemeClr val="accent3">
                    <a:lumMod val="60000"/>
                    <a:lumOff val="40000"/>
                  </a:schemeClr>
                </a:solidFill>
              </a:rPr>
              <a:t>Every</a:t>
            </a:r>
            <a:r>
              <a:rPr lang="en-US" sz="3600" dirty="0">
                <a:solidFill>
                  <a:schemeClr val="accent3">
                    <a:lumMod val="60000"/>
                    <a:lumOff val="40000"/>
                  </a:schemeClr>
                </a:solidFill>
              </a:rPr>
              <a:t> </a:t>
            </a:r>
            <a:r>
              <a:rPr lang="en-US" sz="3600" u="sng" dirty="0">
                <a:solidFill>
                  <a:schemeClr val="accent3">
                    <a:lumMod val="60000"/>
                    <a:lumOff val="40000"/>
                  </a:schemeClr>
                </a:solidFill>
              </a:rPr>
              <a:t>year</a:t>
            </a:r>
            <a:r>
              <a:rPr lang="en-US" sz="3600" dirty="0">
                <a:solidFill>
                  <a:schemeClr val="accent3">
                    <a:lumMod val="60000"/>
                    <a:lumOff val="40000"/>
                  </a:schemeClr>
                </a:solidFill>
              </a:rPr>
              <a:t> funds are embezzled from a church– churches of every size!</a:t>
            </a:r>
          </a:p>
          <a:p>
            <a:pPr>
              <a:lnSpc>
                <a:spcPct val="110000"/>
              </a:lnSpc>
              <a:spcBef>
                <a:spcPts val="600"/>
              </a:spcBef>
              <a:buClr>
                <a:schemeClr val="accent3">
                  <a:lumMod val="60000"/>
                  <a:lumOff val="40000"/>
                </a:schemeClr>
              </a:buClr>
            </a:pPr>
            <a:r>
              <a:rPr lang="en-US" sz="3600" dirty="0">
                <a:solidFill>
                  <a:schemeClr val="accent3">
                    <a:lumMod val="60000"/>
                    <a:lumOff val="40000"/>
                  </a:schemeClr>
                </a:solidFill>
              </a:rPr>
              <a:t>These funds are taken by trusted Treasurers  and or Financial Secretaries whom everybody knew.  These were our small-town neighbors.</a:t>
            </a:r>
          </a:p>
          <a:p>
            <a:pPr>
              <a:lnSpc>
                <a:spcPct val="110000"/>
              </a:lnSpc>
              <a:spcBef>
                <a:spcPts val="600"/>
              </a:spcBef>
              <a:buClr>
                <a:schemeClr val="accent3">
                  <a:lumMod val="60000"/>
                  <a:lumOff val="40000"/>
                </a:schemeClr>
              </a:buClr>
            </a:pPr>
            <a:r>
              <a:rPr lang="en-US" sz="3600" dirty="0">
                <a:solidFill>
                  <a:schemeClr val="accent3">
                    <a:lumMod val="60000"/>
                    <a:lumOff val="40000"/>
                  </a:schemeClr>
                </a:solidFill>
              </a:rPr>
              <a:t>Usually begins with “borrowing” funds to get through a “tight spot”.</a:t>
            </a:r>
          </a:p>
          <a:p>
            <a:pPr>
              <a:lnSpc>
                <a:spcPct val="110000"/>
              </a:lnSpc>
              <a:spcBef>
                <a:spcPts val="600"/>
              </a:spcBef>
              <a:buClr>
                <a:schemeClr val="accent3">
                  <a:lumMod val="60000"/>
                  <a:lumOff val="40000"/>
                </a:schemeClr>
              </a:buClr>
            </a:pPr>
            <a:r>
              <a:rPr lang="en-US" sz="3600" dirty="0">
                <a:solidFill>
                  <a:schemeClr val="accent3">
                    <a:lumMod val="60000"/>
                    <a:lumOff val="40000"/>
                  </a:schemeClr>
                </a:solidFill>
              </a:rPr>
              <a:t>Appropriate controls make such “borrowing” very difficult, and so keeps people away from disaster!</a:t>
            </a:r>
          </a:p>
        </p:txBody>
      </p:sp>
    </p:spTree>
    <p:extLst>
      <p:ext uri="{BB962C8B-B14F-4D97-AF65-F5344CB8AC3E}">
        <p14:creationId xmlns:p14="http://schemas.microsoft.com/office/powerpoint/2010/main" val="208014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289751"/>
            <a:ext cx="11353800" cy="1325563"/>
          </a:xfrm>
        </p:spPr>
        <p:txBody>
          <a:bodyPr/>
          <a:lstStyle/>
          <a:p>
            <a:r>
              <a:rPr lang="en-US" cap="none" dirty="0">
                <a:latin typeface="Book Antiqua" panose="02040602050305030304" pitchFamily="18" charset="0"/>
              </a:rPr>
              <a:t>Finance for Veteran &amp; New Leadership</a:t>
            </a:r>
          </a:p>
        </p:txBody>
      </p:sp>
      <p:pic>
        <p:nvPicPr>
          <p:cNvPr id="8" name="Picture 7">
            <a:extLst>
              <a:ext uri="{FF2B5EF4-FFF2-40B4-BE49-F238E27FC236}">
                <a16:creationId xmlns:a16="http://schemas.microsoft.com/office/drawing/2014/main" id="{4898D44C-5199-461A-B934-D8D619B63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2195" y="6176963"/>
            <a:ext cx="3456878" cy="623853"/>
          </a:xfrm>
          <a:prstGeom prst="rect">
            <a:avLst/>
          </a:prstGeom>
        </p:spPr>
      </p:pic>
      <p:pic>
        <p:nvPicPr>
          <p:cNvPr id="6" name="Picture 5">
            <a:extLst>
              <a:ext uri="{FF2B5EF4-FFF2-40B4-BE49-F238E27FC236}">
                <a16:creationId xmlns:a16="http://schemas.microsoft.com/office/drawing/2014/main" id="{8BC6428D-C4F4-43ED-8988-FDADD2D7DE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40" y="5794976"/>
            <a:ext cx="1905800" cy="1005840"/>
          </a:xfrm>
          <a:prstGeom prst="rect">
            <a:avLst/>
          </a:prstGeom>
        </p:spPr>
      </p:pic>
      <p:sp>
        <p:nvSpPr>
          <p:cNvPr id="10" name="Title 1">
            <a:extLst>
              <a:ext uri="{FF2B5EF4-FFF2-40B4-BE49-F238E27FC236}">
                <a16:creationId xmlns:a16="http://schemas.microsoft.com/office/drawing/2014/main" id="{8EB59616-703D-445F-85FF-2846A5D5D4F0}"/>
              </a:ext>
            </a:extLst>
          </p:cNvPr>
          <p:cNvSpPr txBox="1">
            <a:spLocks/>
          </p:cNvSpPr>
          <p:nvPr/>
        </p:nvSpPr>
        <p:spPr>
          <a:xfrm>
            <a:off x="472191" y="1593143"/>
            <a:ext cx="8238183"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7"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chemeClr val="accent3">
                    <a:lumMod val="60000"/>
                    <a:lumOff val="40000"/>
                  </a:schemeClr>
                </a:solidFill>
                <a:effectLst/>
                <a:uLnTx/>
                <a:uFillTx/>
                <a:latin typeface="Century Gothic" panose="020B0502020202020204"/>
                <a:ea typeface="+mj-ea"/>
                <a:cs typeface="+mj-cs"/>
              </a:rPr>
              <a:t>WHY SEGREGATE DUTIES?</a:t>
            </a:r>
          </a:p>
        </p:txBody>
      </p:sp>
      <p:pic>
        <p:nvPicPr>
          <p:cNvPr id="7" name="Picture 3">
            <a:extLst>
              <a:ext uri="{FF2B5EF4-FFF2-40B4-BE49-F238E27FC236}">
                <a16:creationId xmlns:a16="http://schemas.microsoft.com/office/drawing/2014/main" id="{425C69BE-7B97-47C3-9CBB-E3D28A9F88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9608" y="2405104"/>
            <a:ext cx="3908388" cy="389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ED2A51C9-FB7A-4893-BFD7-533C6FF0C419}"/>
              </a:ext>
            </a:extLst>
          </p:cNvPr>
          <p:cNvSpPr txBox="1"/>
          <p:nvPr/>
        </p:nvSpPr>
        <p:spPr>
          <a:xfrm rot="18780374">
            <a:off x="1821797" y="2772728"/>
            <a:ext cx="1600200" cy="1754326"/>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Pressure of unpaid bills, medical debt, addiction, gambling habit, etc.</a:t>
            </a:r>
          </a:p>
        </p:txBody>
      </p:sp>
      <p:sp>
        <p:nvSpPr>
          <p:cNvPr id="12" name="TextBox 11">
            <a:extLst>
              <a:ext uri="{FF2B5EF4-FFF2-40B4-BE49-F238E27FC236}">
                <a16:creationId xmlns:a16="http://schemas.microsoft.com/office/drawing/2014/main" id="{8B988B30-FAE3-47B7-960E-28795B201BE1}"/>
              </a:ext>
            </a:extLst>
          </p:cNvPr>
          <p:cNvSpPr txBox="1"/>
          <p:nvPr/>
        </p:nvSpPr>
        <p:spPr>
          <a:xfrm rot="2210617">
            <a:off x="8424701" y="2153144"/>
            <a:ext cx="1600200" cy="1754326"/>
          </a:xfrm>
          <a:prstGeom prst="rect">
            <a:avLst/>
          </a:prstGeom>
          <a:noFill/>
        </p:spPr>
        <p:txBody>
          <a:bodyPr wrap="square" rtlCol="0">
            <a:spAutoFit/>
          </a:bodyPr>
          <a:lstStyle/>
          <a:p>
            <a:pPr algn="ctr" defTabSz="457200"/>
            <a:r>
              <a:rPr lang="en-US" dirty="0">
                <a:solidFill>
                  <a:schemeClr val="accent3">
                    <a:lumMod val="60000"/>
                    <a:lumOff val="40000"/>
                  </a:schemeClr>
                </a:solidFill>
                <a:latin typeface="Constantia" panose="02030602050306030303" pitchFamily="18" charset="0"/>
              </a:rPr>
              <a:t>“I’m just borrowing it.”  “I’ll pay it back.”  “This is just to get me through.”</a:t>
            </a:r>
          </a:p>
        </p:txBody>
      </p:sp>
    </p:spTree>
    <p:extLst>
      <p:ext uri="{BB962C8B-B14F-4D97-AF65-F5344CB8AC3E}">
        <p14:creationId xmlns:p14="http://schemas.microsoft.com/office/powerpoint/2010/main" val="190855883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4343</Words>
  <Application>Microsoft Office PowerPoint</Application>
  <PresentationFormat>Widescreen</PresentationFormat>
  <Paragraphs>462</Paragraphs>
  <Slides>55</Slides>
  <Notes>55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Book Antiqua</vt:lpstr>
      <vt:lpstr>Calibri</vt:lpstr>
      <vt:lpstr>Calibri Light</vt:lpstr>
      <vt:lpstr>Century Gothic</vt:lpstr>
      <vt:lpstr>Constantia</vt:lpstr>
      <vt:lpstr>Verdana</vt:lpstr>
      <vt:lpstr>Wingdings</vt:lpstr>
      <vt:lpstr>Wingdings 3</vt:lpstr>
      <vt:lpstr>1_Office Theme</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lpstr>Finance for Veteran &amp; New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for Veteran Leadership</dc:title>
  <dc:creator>Mark King</dc:creator>
  <cp:lastModifiedBy>Mark King</cp:lastModifiedBy>
  <cp:revision>7</cp:revision>
  <dcterms:created xsi:type="dcterms:W3CDTF">2022-01-13T19:36:00Z</dcterms:created>
  <dcterms:modified xsi:type="dcterms:W3CDTF">2022-01-24T23:59:05Z</dcterms:modified>
</cp:coreProperties>
</file>